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91" r:id="rId3"/>
    <p:sldId id="295" r:id="rId4"/>
    <p:sldId id="298" r:id="rId5"/>
    <p:sldId id="296" r:id="rId6"/>
    <p:sldId id="297" r:id="rId7"/>
    <p:sldId id="300" r:id="rId8"/>
    <p:sldId id="299" r:id="rId9"/>
    <p:sldId id="301" r:id="rId10"/>
    <p:sldId id="302" r:id="rId11"/>
    <p:sldId id="304" r:id="rId12"/>
    <p:sldId id="305" r:id="rId13"/>
    <p:sldId id="306" r:id="rId14"/>
    <p:sldId id="308" r:id="rId15"/>
    <p:sldId id="341" r:id="rId16"/>
    <p:sldId id="309" r:id="rId17"/>
    <p:sldId id="310" r:id="rId18"/>
    <p:sldId id="311" r:id="rId19"/>
    <p:sldId id="312" r:id="rId20"/>
    <p:sldId id="313" r:id="rId21"/>
    <p:sldId id="314" r:id="rId22"/>
    <p:sldId id="316" r:id="rId23"/>
    <p:sldId id="317" r:id="rId24"/>
    <p:sldId id="315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8" r:id="rId33"/>
    <p:sldId id="329" r:id="rId34"/>
    <p:sldId id="330" r:id="rId35"/>
    <p:sldId id="331" r:id="rId36"/>
    <p:sldId id="332" r:id="rId37"/>
    <p:sldId id="333" r:id="rId38"/>
    <p:sldId id="325" r:id="rId39"/>
    <p:sldId id="326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27" r:id="rId48"/>
    <p:sldId id="360" r:id="rId49"/>
    <p:sldId id="342" r:id="rId50"/>
    <p:sldId id="344" r:id="rId51"/>
    <p:sldId id="345" r:id="rId52"/>
    <p:sldId id="346" r:id="rId53"/>
    <p:sldId id="347" r:id="rId54"/>
    <p:sldId id="351" r:id="rId55"/>
    <p:sldId id="353" r:id="rId56"/>
    <p:sldId id="348" r:id="rId57"/>
    <p:sldId id="354" r:id="rId58"/>
    <p:sldId id="355" r:id="rId59"/>
    <p:sldId id="356" r:id="rId60"/>
    <p:sldId id="357" r:id="rId61"/>
    <p:sldId id="358" r:id="rId62"/>
    <p:sldId id="359" r:id="rId63"/>
    <p:sldId id="290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595758"/>
    <a:srgbClr val="FFCCCC"/>
    <a:srgbClr val="FF9999"/>
    <a:srgbClr val="C7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31"/>
    <p:restoredTop sz="87841"/>
  </p:normalViewPr>
  <p:slideViewPr>
    <p:cSldViewPr snapToGrid="0" snapToObjects="1">
      <p:cViewPr>
        <p:scale>
          <a:sx n="83" d="100"/>
          <a:sy n="83" d="100"/>
        </p:scale>
        <p:origin x="148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F55F7-363E-3A48-AA1A-713E07DAADB7}" type="datetimeFigureOut">
              <a:rPr kumimoji="1" lang="zh-CN" altLang="en-US" smtClean="0"/>
              <a:t>2017/10/14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B79EA-78EB-D74E-B614-735F989EDE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842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495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38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996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834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83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7562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30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56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14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4306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91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44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70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543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307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CB79EA-78EB-D74E-B614-735F989EDED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45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615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4907931" y="2915261"/>
            <a:ext cx="6677024" cy="4985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buFont typeface="Arial" panose="020B0604020202020204"/>
              <a:buNone/>
              <a:defRPr sz="3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07931" y="3482584"/>
            <a:ext cx="66770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907931" y="3990897"/>
            <a:ext cx="4360862" cy="166199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lang="en-US" dirty="0" smtClean="0"/>
              <a:t>Presented by: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530080"/>
            <a:ext cx="2446867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362" y="6311900"/>
            <a:ext cx="922220" cy="283984"/>
          </a:xfrm>
          <a:prstGeom prst="rect">
            <a:avLst/>
          </a:prstGeom>
        </p:spPr>
      </p:pic>
      <p:cxnSp>
        <p:nvCxnSpPr>
          <p:cNvPr id="6" name="直线连接符 5"/>
          <p:cNvCxnSpPr/>
          <p:nvPr userDrawn="1"/>
        </p:nvCxnSpPr>
        <p:spPr>
          <a:xfrm>
            <a:off x="10472855" y="6303650"/>
            <a:ext cx="0" cy="2922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 userDrawn="1"/>
        </p:nvSpPr>
        <p:spPr>
          <a:xfrm>
            <a:off x="9539161" y="6366860"/>
            <a:ext cx="96129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6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让 数 据 洞 察 现 实</a:t>
            </a:r>
            <a:endParaRPr kumimoji="1" lang="zh-CN" altLang="en-US" sz="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72092" y="6535367"/>
            <a:ext cx="578259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>
                <a:solidFill>
                  <a:srgbClr val="C70025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 smtClean="0"/>
              <a:t>Page </a:t>
            </a:r>
            <a:fld id="{5A9C12DC-491F-9444-86A2-13AC5C62A2FC}" type="slidenum">
              <a:rPr lang="en-US" dirty="0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52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-1" y="311892"/>
            <a:ext cx="12190617" cy="571006"/>
          </a:xfrm>
        </p:spPr>
        <p:txBody>
          <a:bodyPr anchor="t">
            <a:noAutofit/>
          </a:bodyPr>
          <a:lstStyle>
            <a:lvl1pPr algn="ctr">
              <a:defRPr sz="2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 smtClean="0"/>
              <a:t>Click To Edit Master Title Style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1350963"/>
            <a:ext cx="10515600" cy="417353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75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26448"/>
            <a:ext cx="12192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5A9C12DC-491F-9444-86A2-13AC5C62A2F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5579" cy="111760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8652383" y="6237161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主办：</a:t>
            </a:r>
            <a:endParaRPr kumimoji="1"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98" y="6276433"/>
            <a:ext cx="1249447" cy="1984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23" y="6041339"/>
            <a:ext cx="516452" cy="5448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256" y="6137195"/>
            <a:ext cx="385725" cy="405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615" cy="6858000"/>
          </a:xfrm>
          <a:prstGeom prst="rect">
            <a:avLst/>
          </a:prstGeom>
        </p:spPr>
      </p:pic>
      <p:sp>
        <p:nvSpPr>
          <p:cNvPr id="5" name="圆角矩形 4"/>
          <p:cNvSpPr/>
          <p:nvPr userDrawn="1"/>
        </p:nvSpPr>
        <p:spPr>
          <a:xfrm>
            <a:off x="6385225" y="1651001"/>
            <a:ext cx="4803476" cy="482600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85224" y="1758852"/>
            <a:ext cx="4803475" cy="3046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40" name="圆角矩形 39"/>
          <p:cNvSpPr/>
          <p:nvPr userDrawn="1"/>
        </p:nvSpPr>
        <p:spPr>
          <a:xfrm>
            <a:off x="6385225" y="2438401"/>
            <a:ext cx="4803476" cy="482600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/>
          <p:cNvSpPr/>
          <p:nvPr userDrawn="1"/>
        </p:nvSpPr>
        <p:spPr>
          <a:xfrm>
            <a:off x="6385225" y="3251202"/>
            <a:ext cx="4803476" cy="482600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 43"/>
          <p:cNvSpPr/>
          <p:nvPr userDrawn="1"/>
        </p:nvSpPr>
        <p:spPr>
          <a:xfrm>
            <a:off x="6385225" y="4064002"/>
            <a:ext cx="4803476" cy="482600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圆角矩形 45"/>
          <p:cNvSpPr/>
          <p:nvPr userDrawn="1"/>
        </p:nvSpPr>
        <p:spPr>
          <a:xfrm>
            <a:off x="6385225" y="4876802"/>
            <a:ext cx="4803476" cy="482600"/>
          </a:xfrm>
          <a:prstGeom prst="roundRect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599" y="6112571"/>
            <a:ext cx="436357" cy="4533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166" y="6052942"/>
            <a:ext cx="518640" cy="5471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26" y="6252713"/>
            <a:ext cx="1249447" cy="198455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8539311" y="6198051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主办：</a:t>
            </a:r>
            <a:endParaRPr kumimoji="1" lang="zh-CN" alt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84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61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599" y="6112571"/>
            <a:ext cx="436357" cy="4533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166" y="6052942"/>
            <a:ext cx="518640" cy="5471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26" y="6252713"/>
            <a:ext cx="1249447" cy="198455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8539311" y="6198051"/>
            <a:ext cx="876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主办：</a:t>
            </a:r>
            <a:endParaRPr kumimoji="1" lang="zh-CN" altLang="en-US" sz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3398838"/>
          </a:xfrm>
        </p:spPr>
        <p:txBody>
          <a:bodyPr/>
          <a:lstStyle>
            <a:lvl1pPr>
              <a:defRPr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65955" y="6413028"/>
            <a:ext cx="578259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>
                <a:solidFill>
                  <a:srgbClr val="C70025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 smtClean="0"/>
              <a:t>Page </a:t>
            </a:r>
            <a:fld id="{5A9C12DC-491F-9444-86A2-13AC5C62A2FC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413027"/>
            <a:ext cx="1889425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65955" y="6413028"/>
            <a:ext cx="578259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>
                <a:solidFill>
                  <a:srgbClr val="C70025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 smtClean="0"/>
              <a:t>Page </a:t>
            </a:r>
            <a:fld id="{5A9C12DC-491F-9444-86A2-13AC5C62A2FC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413027"/>
            <a:ext cx="1889425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65955" y="6413028"/>
            <a:ext cx="578259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>
                <a:solidFill>
                  <a:srgbClr val="C70025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 smtClean="0"/>
              <a:t>Page </a:t>
            </a:r>
            <a:fld id="{5A9C12DC-491F-9444-86A2-13AC5C62A2FC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413027"/>
            <a:ext cx="1889425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465955" y="6413028"/>
            <a:ext cx="578259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>
                <a:solidFill>
                  <a:srgbClr val="C70025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n-US" dirty="0" smtClean="0"/>
              <a:t>Page </a:t>
            </a:r>
            <a:fld id="{5A9C12DC-491F-9444-86A2-13AC5C62A2FC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413027"/>
            <a:ext cx="1889425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526448"/>
            <a:ext cx="121920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5A9C12DC-491F-9444-86A2-13AC5C62A2F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56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6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presentation/d/1Yl5JKifcncn0gSZf3e1dWspd8iFaWObLm9LxCaXZJIk/edit#slide=id.g1d41c195ef_0_16" TargetMode="External"/><Relationship Id="rId3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</a:t>
            </a:r>
            <a:r>
              <a:rPr kumimoji="1" lang="zh-CN" altLang="en-US" dirty="0" smtClean="0"/>
              <a:t>存储详解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907931" y="3990897"/>
            <a:ext cx="4360862" cy="166199"/>
          </a:xfrm>
        </p:spPr>
        <p:txBody>
          <a:bodyPr/>
          <a:lstStyle/>
          <a:p>
            <a:r>
              <a:rPr kumimoji="1" lang="zh-CN" altLang="en-US" dirty="0" smtClean="0"/>
              <a:t>邓德源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862"/>
          <p:cNvGrpSpPr/>
          <p:nvPr/>
        </p:nvGrpSpPr>
        <p:grpSpPr>
          <a:xfrm>
            <a:off x="4435709" y="1506406"/>
            <a:ext cx="3250846" cy="2226413"/>
            <a:chOff x="5369935" y="780125"/>
            <a:chExt cx="2742848" cy="2968550"/>
          </a:xfrm>
        </p:grpSpPr>
        <p:sp>
          <p:nvSpPr>
            <p:cNvPr id="99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b="0" i="0" u="none" strike="noStrike" cap="none" dirty="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Directly assign to a Node.</a:t>
              </a:r>
              <a:endParaRPr lang="en" sz="1400" b="0" i="0" u="none" strike="noStrike" cap="none" dirty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 Direct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1" name="Shape 833"/>
          <p:cNvSpPr/>
          <p:nvPr/>
        </p:nvSpPr>
        <p:spPr>
          <a:xfrm>
            <a:off x="7787487" y="396174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28"/>
          <p:cNvSpPr/>
          <p:nvPr/>
        </p:nvSpPr>
        <p:spPr>
          <a:xfrm>
            <a:off x="7351707" y="517309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30"/>
          <p:cNvSpPr/>
          <p:nvPr/>
        </p:nvSpPr>
        <p:spPr>
          <a:xfrm rot="20310428">
            <a:off x="6392711" y="2912863"/>
            <a:ext cx="908401" cy="333300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9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9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9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9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9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5133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 862"/>
          <p:cNvGrpSpPr/>
          <p:nvPr/>
        </p:nvGrpSpPr>
        <p:grpSpPr>
          <a:xfrm>
            <a:off x="7325038" y="1365640"/>
            <a:ext cx="4393634" cy="1345425"/>
            <a:chOff x="5369935" y="780125"/>
            <a:chExt cx="2742848" cy="2968550"/>
          </a:xfrm>
        </p:grpSpPr>
        <p:sp>
          <p:nvSpPr>
            <p:cNvPr id="22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Call plugin to attach/mount volume.</a:t>
              </a:r>
              <a:endParaRPr lang="en" sz="1400" b="0" i="0" u="none" strike="noStrike" cap="none" dirty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- Direct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1" name="Shape 833"/>
          <p:cNvSpPr/>
          <p:nvPr/>
        </p:nvSpPr>
        <p:spPr>
          <a:xfrm>
            <a:off x="7797680" y="3961790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28"/>
          <p:cNvSpPr/>
          <p:nvPr/>
        </p:nvSpPr>
        <p:spPr>
          <a:xfrm>
            <a:off x="7351707" y="517309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9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9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9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9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9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27" name="Shape 830"/>
          <p:cNvSpPr/>
          <p:nvPr/>
        </p:nvSpPr>
        <p:spPr>
          <a:xfrm rot="20310428">
            <a:off x="6392711" y="2912863"/>
            <a:ext cx="908401" cy="333300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9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 Direct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8" name="Shape 833"/>
          <p:cNvSpPr/>
          <p:nvPr/>
        </p:nvSpPr>
        <p:spPr>
          <a:xfrm>
            <a:off x="4207076" y="3507815"/>
            <a:ext cx="6351387" cy="2448581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34"/>
          <p:cNvSpPr/>
          <p:nvPr/>
        </p:nvSpPr>
        <p:spPr>
          <a:xfrm>
            <a:off x="4169492" y="2556588"/>
            <a:ext cx="3521839" cy="3399808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8" y="1600296"/>
            <a:ext cx="2755900" cy="4356100"/>
          </a:xfrm>
          <a:prstGeom prst="rect">
            <a:avLst/>
          </a:prstGeom>
        </p:spPr>
      </p:pic>
      <p:sp>
        <p:nvSpPr>
          <p:cNvPr id="92" name="Shape 837"/>
          <p:cNvSpPr/>
          <p:nvPr/>
        </p:nvSpPr>
        <p:spPr>
          <a:xfrm>
            <a:off x="4303836" y="3507815"/>
            <a:ext cx="2405995" cy="1690116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33" name="Can 32"/>
          <p:cNvSpPr/>
          <p:nvPr/>
        </p:nvSpPr>
        <p:spPr>
          <a:xfrm>
            <a:off x="11039565" y="5436725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10432414" y="5442557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061" y="3332862"/>
            <a:ext cx="1939040" cy="1939040"/>
          </a:xfrm>
          <a:prstGeom prst="rect">
            <a:avLst/>
          </a:prstGeom>
        </p:spPr>
      </p:pic>
      <p:sp>
        <p:nvSpPr>
          <p:cNvPr id="167" name="Can 166"/>
          <p:cNvSpPr/>
          <p:nvPr/>
        </p:nvSpPr>
        <p:spPr>
          <a:xfrm>
            <a:off x="9825263" y="5442557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Shape 862"/>
          <p:cNvGrpSpPr/>
          <p:nvPr/>
        </p:nvGrpSpPr>
        <p:grpSpPr>
          <a:xfrm>
            <a:off x="5249551" y="1473892"/>
            <a:ext cx="4393634" cy="1345425"/>
            <a:chOff x="5369935" y="780125"/>
            <a:chExt cx="2742848" cy="2968550"/>
          </a:xfrm>
        </p:grpSpPr>
        <p:sp>
          <p:nvSpPr>
            <p:cNvPr id="22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Call plugin </a:t>
              </a:r>
              <a:r>
                <a:rPr lang="en-US" sz="140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to attach/mount </a:t>
              </a:r>
              <a:r>
                <a:rPr lang="en-US" sz="1400" dirty="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volume</a:t>
              </a:r>
              <a:endParaRPr lang="en" sz="1400" b="0" i="0" u="none" strike="noStrike" cap="none" dirty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91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833"/>
          <p:cNvSpPr/>
          <p:nvPr/>
        </p:nvSpPr>
        <p:spPr>
          <a:xfrm>
            <a:off x="4207076" y="3507815"/>
            <a:ext cx="6351387" cy="2448581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 Direct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9" name="Shape 834"/>
          <p:cNvSpPr/>
          <p:nvPr/>
        </p:nvSpPr>
        <p:spPr>
          <a:xfrm>
            <a:off x="4169492" y="2556588"/>
            <a:ext cx="3521839" cy="3399808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8" y="1600296"/>
            <a:ext cx="2755900" cy="4356100"/>
          </a:xfrm>
          <a:prstGeom prst="rect">
            <a:avLst/>
          </a:prstGeom>
        </p:spPr>
      </p:pic>
      <p:sp>
        <p:nvSpPr>
          <p:cNvPr id="92" name="Shape 837"/>
          <p:cNvSpPr/>
          <p:nvPr/>
        </p:nvSpPr>
        <p:spPr>
          <a:xfrm>
            <a:off x="4303836" y="3507815"/>
            <a:ext cx="2405995" cy="1690116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7" name="Shape 837"/>
          <p:cNvSpPr/>
          <p:nvPr/>
        </p:nvSpPr>
        <p:spPr>
          <a:xfrm>
            <a:off x="4374723" y="3643161"/>
            <a:ext cx="874828" cy="489344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hostPath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Shape 837"/>
          <p:cNvSpPr/>
          <p:nvPr/>
        </p:nvSpPr>
        <p:spPr>
          <a:xfrm>
            <a:off x="4374723" y="4338231"/>
            <a:ext cx="492279" cy="48960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gce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837"/>
          <p:cNvSpPr/>
          <p:nvPr/>
        </p:nvSpPr>
        <p:spPr>
          <a:xfrm>
            <a:off x="6025098" y="4380866"/>
            <a:ext cx="492279" cy="48960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nfs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Shape 837"/>
          <p:cNvSpPr/>
          <p:nvPr/>
        </p:nvSpPr>
        <p:spPr>
          <a:xfrm>
            <a:off x="5737085" y="3625096"/>
            <a:ext cx="861982" cy="50740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glusterfs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Shape 837"/>
          <p:cNvSpPr/>
          <p:nvPr/>
        </p:nvSpPr>
        <p:spPr>
          <a:xfrm>
            <a:off x="5038849" y="4563425"/>
            <a:ext cx="861982" cy="50740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mr-IN" sz="14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……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Can 32"/>
          <p:cNvSpPr/>
          <p:nvPr/>
        </p:nvSpPr>
        <p:spPr>
          <a:xfrm>
            <a:off x="11039565" y="5436725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10432414" y="5442557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061" y="3332862"/>
            <a:ext cx="1939040" cy="1939040"/>
          </a:xfrm>
          <a:prstGeom prst="rect">
            <a:avLst/>
          </a:prstGeom>
        </p:spPr>
      </p:pic>
      <p:sp>
        <p:nvSpPr>
          <p:cNvPr id="167" name="Can 166"/>
          <p:cNvSpPr/>
          <p:nvPr/>
        </p:nvSpPr>
        <p:spPr>
          <a:xfrm>
            <a:off x="9825263" y="5442557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Shape 862"/>
          <p:cNvGrpSpPr/>
          <p:nvPr/>
        </p:nvGrpSpPr>
        <p:grpSpPr>
          <a:xfrm>
            <a:off x="5862041" y="1653124"/>
            <a:ext cx="3963222" cy="1894004"/>
            <a:chOff x="5967650" y="1231136"/>
            <a:chExt cx="2145133" cy="2517539"/>
          </a:xfrm>
        </p:grpSpPr>
        <p:sp>
          <p:nvSpPr>
            <p:cNvPr id="22" name="Shape 863"/>
            <p:cNvSpPr/>
            <p:nvPr/>
          </p:nvSpPr>
          <p:spPr>
            <a:xfrm>
              <a:off x="6055907" y="1231136"/>
              <a:ext cx="2056876" cy="943808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are my </a:t>
              </a:r>
              <a:r>
                <a:rPr lang="en-US" sz="1400" b="1" dirty="0" smtClean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in-tree</a:t>
              </a:r>
              <a:r>
                <a:rPr lang="en-US" sz="1400" dirty="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 plugins.</a:t>
              </a:r>
            </a:p>
          </p:txBody>
        </p:sp>
        <p:sp>
          <p:nvSpPr>
            <p:cNvPr id="23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64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833"/>
          <p:cNvSpPr/>
          <p:nvPr/>
        </p:nvSpPr>
        <p:spPr>
          <a:xfrm>
            <a:off x="4207076" y="3507815"/>
            <a:ext cx="6351387" cy="2448581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 Direct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9" name="Shape 834"/>
          <p:cNvSpPr/>
          <p:nvPr/>
        </p:nvSpPr>
        <p:spPr>
          <a:xfrm>
            <a:off x="4169492" y="2556588"/>
            <a:ext cx="3521839" cy="3399808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8" y="1600296"/>
            <a:ext cx="2755900" cy="4356100"/>
          </a:xfrm>
          <a:prstGeom prst="rect">
            <a:avLst/>
          </a:prstGeom>
        </p:spPr>
      </p:pic>
      <p:sp>
        <p:nvSpPr>
          <p:cNvPr id="92" name="Shape 837"/>
          <p:cNvSpPr/>
          <p:nvPr/>
        </p:nvSpPr>
        <p:spPr>
          <a:xfrm>
            <a:off x="4303836" y="3507815"/>
            <a:ext cx="2405995" cy="1690116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7" name="Shape 837"/>
          <p:cNvSpPr/>
          <p:nvPr/>
        </p:nvSpPr>
        <p:spPr>
          <a:xfrm>
            <a:off x="4374723" y="3643161"/>
            <a:ext cx="874828" cy="489344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hostPath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Shape 837"/>
          <p:cNvSpPr/>
          <p:nvPr/>
        </p:nvSpPr>
        <p:spPr>
          <a:xfrm>
            <a:off x="4374723" y="4338231"/>
            <a:ext cx="492279" cy="48960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gce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837"/>
          <p:cNvSpPr/>
          <p:nvPr/>
        </p:nvSpPr>
        <p:spPr>
          <a:xfrm>
            <a:off x="6025098" y="4380866"/>
            <a:ext cx="492279" cy="48960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nfs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Shape 837"/>
          <p:cNvSpPr/>
          <p:nvPr/>
        </p:nvSpPr>
        <p:spPr>
          <a:xfrm>
            <a:off x="5737085" y="3625096"/>
            <a:ext cx="861982" cy="50740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glusterfs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Shape 837"/>
          <p:cNvSpPr/>
          <p:nvPr/>
        </p:nvSpPr>
        <p:spPr>
          <a:xfrm>
            <a:off x="5038849" y="4563425"/>
            <a:ext cx="861982" cy="50740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mr-IN" sz="14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……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Can 32"/>
          <p:cNvSpPr/>
          <p:nvPr/>
        </p:nvSpPr>
        <p:spPr>
          <a:xfrm>
            <a:off x="11039565" y="5436725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10432414" y="5442557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061" y="3332862"/>
            <a:ext cx="1939040" cy="1939040"/>
          </a:xfrm>
          <a:prstGeom prst="rect">
            <a:avLst/>
          </a:prstGeom>
        </p:spPr>
      </p:pic>
      <p:grpSp>
        <p:nvGrpSpPr>
          <p:cNvPr id="112" name="Shape 781"/>
          <p:cNvGrpSpPr/>
          <p:nvPr/>
        </p:nvGrpSpPr>
        <p:grpSpPr>
          <a:xfrm>
            <a:off x="6025098" y="5258196"/>
            <a:ext cx="756054" cy="682563"/>
            <a:chOff x="8372160" y="3765348"/>
            <a:chExt cx="1283113" cy="1200516"/>
          </a:xfrm>
        </p:grpSpPr>
        <p:grpSp>
          <p:nvGrpSpPr>
            <p:cNvPr id="113" name="Shape 782"/>
            <p:cNvGrpSpPr/>
            <p:nvPr/>
          </p:nvGrpSpPr>
          <p:grpSpPr>
            <a:xfrm>
              <a:off x="8372160" y="3765348"/>
              <a:ext cx="1283113" cy="1200516"/>
              <a:chOff x="6636910" y="3934369"/>
              <a:chExt cx="1283113" cy="1200516"/>
            </a:xfrm>
          </p:grpSpPr>
          <p:sp>
            <p:nvSpPr>
              <p:cNvPr id="162" name="Shape 783"/>
              <p:cNvSpPr/>
              <p:nvPr/>
            </p:nvSpPr>
            <p:spPr>
              <a:xfrm>
                <a:off x="6636910" y="3967885"/>
                <a:ext cx="1167000" cy="11670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63" name="Shape 784"/>
              <p:cNvGrpSpPr/>
              <p:nvPr/>
            </p:nvGrpSpPr>
            <p:grpSpPr>
              <a:xfrm>
                <a:off x="7380623" y="3934369"/>
                <a:ext cx="539400" cy="539100"/>
                <a:chOff x="7380623" y="3934369"/>
                <a:chExt cx="539400" cy="539100"/>
              </a:xfrm>
            </p:grpSpPr>
            <p:sp>
              <p:nvSpPr>
                <p:cNvPr id="164" name="Shape 785"/>
                <p:cNvSpPr/>
                <p:nvPr/>
              </p:nvSpPr>
              <p:spPr>
                <a:xfrm>
                  <a:off x="7380623" y="3934369"/>
                  <a:ext cx="539400" cy="539100"/>
                </a:xfrm>
                <a:prstGeom prst="ellipse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65" name="Shape 786"/>
                <p:cNvSpPr/>
                <p:nvPr/>
              </p:nvSpPr>
              <p:spPr>
                <a:xfrm>
                  <a:off x="7461162" y="4014914"/>
                  <a:ext cx="378300" cy="37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66" name="Shape 787"/>
                <p:cNvSpPr/>
                <p:nvPr/>
              </p:nvSpPr>
              <p:spPr>
                <a:xfrm rot="5400000">
                  <a:off x="7592362" y="4131014"/>
                  <a:ext cx="168600" cy="1458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14" name="Shape 788"/>
            <p:cNvGrpSpPr/>
            <p:nvPr/>
          </p:nvGrpSpPr>
          <p:grpSpPr>
            <a:xfrm rot="388938">
              <a:off x="8507637" y="4067694"/>
              <a:ext cx="298952" cy="294746"/>
              <a:chOff x="7805858" y="4507142"/>
              <a:chExt cx="599477" cy="591161"/>
            </a:xfrm>
          </p:grpSpPr>
          <p:grpSp>
            <p:nvGrpSpPr>
              <p:cNvPr id="147" name="Shape 789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49" name="Shape 790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51" name="Shape 791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2" name="Shape 792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3" name="Shape 793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4" name="Shape 794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5" name="Shape 795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6" name="Shape 796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7" name="Shape 797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8" name="Shape 798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9" name="Shape 799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0" name="Shape 800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1" name="Shape 801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50" name="Shape 802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48" name="Shape 803"/>
              <p:cNvSpPr/>
              <p:nvPr/>
            </p:nvSpPr>
            <p:spPr>
              <a:xfrm>
                <a:off x="7963675" y="465755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5" name="Shape 804"/>
            <p:cNvGrpSpPr/>
            <p:nvPr/>
          </p:nvGrpSpPr>
          <p:grpSpPr>
            <a:xfrm rot="389700">
              <a:off x="8831168" y="4093964"/>
              <a:ext cx="169058" cy="166654"/>
              <a:chOff x="7805858" y="4507142"/>
              <a:chExt cx="599477" cy="591161"/>
            </a:xfrm>
          </p:grpSpPr>
          <p:grpSp>
            <p:nvGrpSpPr>
              <p:cNvPr id="132" name="Shape 805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34" name="Shape 806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36" name="Shape 807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7" name="Shape 808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8" name="Shape 809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9" name="Shape 810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0" name="Shape 811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1" name="Shape 812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2" name="Shape 813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3" name="Shape 814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4" name="Shape 815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5" name="Shape 816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6" name="Shape 817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35" name="Shape 818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33" name="Shape 819"/>
              <p:cNvSpPr/>
              <p:nvPr/>
            </p:nvSpPr>
            <p:spPr>
              <a:xfrm>
                <a:off x="7962329" y="465770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6" name="Shape 820"/>
            <p:cNvGrpSpPr/>
            <p:nvPr/>
          </p:nvGrpSpPr>
          <p:grpSpPr>
            <a:xfrm>
              <a:off x="8726645" y="4269643"/>
              <a:ext cx="599477" cy="591161"/>
              <a:chOff x="7805858" y="4507142"/>
              <a:chExt cx="599477" cy="591161"/>
            </a:xfrm>
          </p:grpSpPr>
          <p:grpSp>
            <p:nvGrpSpPr>
              <p:cNvPr id="117" name="Shape 821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19" name="Shape 822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21" name="Shape 823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2" name="Shape 824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3" name="Shape 825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4" name="Shape 826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5" name="Shape 827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6" name="Shape 828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7" name="Shape 829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8" name="Shape 830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9" name="Shape 831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0" name="Shape 832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1" name="Shape 833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20" name="Shape 834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8" name="Shape 835"/>
              <p:cNvSpPr/>
              <p:nvPr/>
            </p:nvSpPr>
            <p:spPr>
              <a:xfrm>
                <a:off x="7952062" y="4658875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67" name="Can 166"/>
          <p:cNvSpPr/>
          <p:nvPr/>
        </p:nvSpPr>
        <p:spPr>
          <a:xfrm>
            <a:off x="9825263" y="5442557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Shape 830"/>
          <p:cNvSpPr/>
          <p:nvPr/>
        </p:nvSpPr>
        <p:spPr>
          <a:xfrm>
            <a:off x="6459143" y="4572896"/>
            <a:ext cx="3531523" cy="178612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5307" y="601339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Pod</a:t>
            </a:r>
            <a:endParaRPr lang="en-US"/>
          </a:p>
        </p:txBody>
      </p:sp>
      <p:sp>
        <p:nvSpPr>
          <p:cNvPr id="76" name="Shape 830"/>
          <p:cNvSpPr/>
          <p:nvPr/>
        </p:nvSpPr>
        <p:spPr>
          <a:xfrm rot="5400000">
            <a:off x="6093166" y="4991548"/>
            <a:ext cx="393586" cy="165903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73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833"/>
          <p:cNvSpPr/>
          <p:nvPr/>
        </p:nvSpPr>
        <p:spPr>
          <a:xfrm>
            <a:off x="4207076" y="3507815"/>
            <a:ext cx="6351387" cy="2448581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 Direct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9" name="Shape 834"/>
          <p:cNvSpPr/>
          <p:nvPr/>
        </p:nvSpPr>
        <p:spPr>
          <a:xfrm>
            <a:off x="4169492" y="2556588"/>
            <a:ext cx="3521839" cy="3399808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8" y="1600296"/>
            <a:ext cx="2755900" cy="4356100"/>
          </a:xfrm>
          <a:prstGeom prst="rect">
            <a:avLst/>
          </a:prstGeom>
        </p:spPr>
      </p:pic>
      <p:sp>
        <p:nvSpPr>
          <p:cNvPr id="92" name="Shape 837"/>
          <p:cNvSpPr/>
          <p:nvPr/>
        </p:nvSpPr>
        <p:spPr>
          <a:xfrm>
            <a:off x="4303836" y="3507815"/>
            <a:ext cx="2405995" cy="1690116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7" name="Shape 837"/>
          <p:cNvSpPr/>
          <p:nvPr/>
        </p:nvSpPr>
        <p:spPr>
          <a:xfrm>
            <a:off x="4374723" y="3643161"/>
            <a:ext cx="874828" cy="489344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hostPath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Shape 837"/>
          <p:cNvSpPr/>
          <p:nvPr/>
        </p:nvSpPr>
        <p:spPr>
          <a:xfrm>
            <a:off x="4374723" y="4338231"/>
            <a:ext cx="492279" cy="48960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gce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Shape 837"/>
          <p:cNvSpPr/>
          <p:nvPr/>
        </p:nvSpPr>
        <p:spPr>
          <a:xfrm>
            <a:off x="6025098" y="4380866"/>
            <a:ext cx="492279" cy="48960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nfs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Shape 837"/>
          <p:cNvSpPr/>
          <p:nvPr/>
        </p:nvSpPr>
        <p:spPr>
          <a:xfrm>
            <a:off x="5737085" y="3625096"/>
            <a:ext cx="861982" cy="50740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glusterfs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Shape 837"/>
          <p:cNvSpPr/>
          <p:nvPr/>
        </p:nvSpPr>
        <p:spPr>
          <a:xfrm>
            <a:off x="5038849" y="4563425"/>
            <a:ext cx="861982" cy="50740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mr-IN" sz="14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……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Can 32"/>
          <p:cNvSpPr/>
          <p:nvPr/>
        </p:nvSpPr>
        <p:spPr>
          <a:xfrm>
            <a:off x="11039565" y="5436725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10432414" y="5442557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061" y="3332862"/>
            <a:ext cx="1939040" cy="1939040"/>
          </a:xfrm>
          <a:prstGeom prst="rect">
            <a:avLst/>
          </a:prstGeom>
        </p:spPr>
      </p:pic>
      <p:grpSp>
        <p:nvGrpSpPr>
          <p:cNvPr id="112" name="Shape 781"/>
          <p:cNvGrpSpPr/>
          <p:nvPr/>
        </p:nvGrpSpPr>
        <p:grpSpPr>
          <a:xfrm>
            <a:off x="6025098" y="5258196"/>
            <a:ext cx="756054" cy="682563"/>
            <a:chOff x="8372160" y="3765348"/>
            <a:chExt cx="1283113" cy="1200516"/>
          </a:xfrm>
        </p:grpSpPr>
        <p:grpSp>
          <p:nvGrpSpPr>
            <p:cNvPr id="113" name="Shape 782"/>
            <p:cNvGrpSpPr/>
            <p:nvPr/>
          </p:nvGrpSpPr>
          <p:grpSpPr>
            <a:xfrm>
              <a:off x="8372160" y="3765348"/>
              <a:ext cx="1283113" cy="1200516"/>
              <a:chOff x="6636910" y="3934369"/>
              <a:chExt cx="1283113" cy="1200516"/>
            </a:xfrm>
          </p:grpSpPr>
          <p:sp>
            <p:nvSpPr>
              <p:cNvPr id="162" name="Shape 783"/>
              <p:cNvSpPr/>
              <p:nvPr/>
            </p:nvSpPr>
            <p:spPr>
              <a:xfrm>
                <a:off x="6636910" y="3967885"/>
                <a:ext cx="1167000" cy="11670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63" name="Shape 784"/>
              <p:cNvGrpSpPr/>
              <p:nvPr/>
            </p:nvGrpSpPr>
            <p:grpSpPr>
              <a:xfrm>
                <a:off x="7380623" y="3934369"/>
                <a:ext cx="539400" cy="539100"/>
                <a:chOff x="7380623" y="3934369"/>
                <a:chExt cx="539400" cy="539100"/>
              </a:xfrm>
            </p:grpSpPr>
            <p:sp>
              <p:nvSpPr>
                <p:cNvPr id="164" name="Shape 785"/>
                <p:cNvSpPr/>
                <p:nvPr/>
              </p:nvSpPr>
              <p:spPr>
                <a:xfrm>
                  <a:off x="7380623" y="3934369"/>
                  <a:ext cx="539400" cy="539100"/>
                </a:xfrm>
                <a:prstGeom prst="ellipse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65" name="Shape 786"/>
                <p:cNvSpPr/>
                <p:nvPr/>
              </p:nvSpPr>
              <p:spPr>
                <a:xfrm>
                  <a:off x="7461162" y="4014914"/>
                  <a:ext cx="378300" cy="37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66" name="Shape 787"/>
                <p:cNvSpPr/>
                <p:nvPr/>
              </p:nvSpPr>
              <p:spPr>
                <a:xfrm rot="5400000">
                  <a:off x="7592362" y="4131014"/>
                  <a:ext cx="168600" cy="1458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14" name="Shape 788"/>
            <p:cNvGrpSpPr/>
            <p:nvPr/>
          </p:nvGrpSpPr>
          <p:grpSpPr>
            <a:xfrm rot="388938">
              <a:off x="8507637" y="4067694"/>
              <a:ext cx="298952" cy="294746"/>
              <a:chOff x="7805858" y="4507142"/>
              <a:chExt cx="599477" cy="591161"/>
            </a:xfrm>
          </p:grpSpPr>
          <p:grpSp>
            <p:nvGrpSpPr>
              <p:cNvPr id="147" name="Shape 789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49" name="Shape 790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51" name="Shape 791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2" name="Shape 792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3" name="Shape 793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4" name="Shape 794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5" name="Shape 795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6" name="Shape 796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7" name="Shape 797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8" name="Shape 798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9" name="Shape 799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0" name="Shape 800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1" name="Shape 801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50" name="Shape 802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48" name="Shape 803"/>
              <p:cNvSpPr/>
              <p:nvPr/>
            </p:nvSpPr>
            <p:spPr>
              <a:xfrm>
                <a:off x="7963675" y="465755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5" name="Shape 804"/>
            <p:cNvGrpSpPr/>
            <p:nvPr/>
          </p:nvGrpSpPr>
          <p:grpSpPr>
            <a:xfrm rot="389700">
              <a:off x="8831168" y="4093964"/>
              <a:ext cx="169058" cy="166654"/>
              <a:chOff x="7805858" y="4507142"/>
              <a:chExt cx="599477" cy="591161"/>
            </a:xfrm>
          </p:grpSpPr>
          <p:grpSp>
            <p:nvGrpSpPr>
              <p:cNvPr id="132" name="Shape 805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34" name="Shape 806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36" name="Shape 807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7" name="Shape 808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8" name="Shape 809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9" name="Shape 810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0" name="Shape 811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1" name="Shape 812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2" name="Shape 813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3" name="Shape 814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4" name="Shape 815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5" name="Shape 816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6" name="Shape 817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35" name="Shape 818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33" name="Shape 819"/>
              <p:cNvSpPr/>
              <p:nvPr/>
            </p:nvSpPr>
            <p:spPr>
              <a:xfrm>
                <a:off x="7962329" y="465770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6" name="Shape 820"/>
            <p:cNvGrpSpPr/>
            <p:nvPr/>
          </p:nvGrpSpPr>
          <p:grpSpPr>
            <a:xfrm>
              <a:off x="8726645" y="4269643"/>
              <a:ext cx="599477" cy="591161"/>
              <a:chOff x="7805858" y="4507142"/>
              <a:chExt cx="599477" cy="591161"/>
            </a:xfrm>
          </p:grpSpPr>
          <p:grpSp>
            <p:nvGrpSpPr>
              <p:cNvPr id="117" name="Shape 821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19" name="Shape 822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21" name="Shape 823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2" name="Shape 824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3" name="Shape 825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4" name="Shape 826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5" name="Shape 827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6" name="Shape 828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7" name="Shape 829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8" name="Shape 830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9" name="Shape 831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0" name="Shape 832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31" name="Shape 833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20" name="Shape 834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18" name="Shape 835"/>
              <p:cNvSpPr/>
              <p:nvPr/>
            </p:nvSpPr>
            <p:spPr>
              <a:xfrm>
                <a:off x="7952062" y="4658875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67" name="Can 166"/>
          <p:cNvSpPr/>
          <p:nvPr/>
        </p:nvSpPr>
        <p:spPr>
          <a:xfrm>
            <a:off x="9825263" y="5442557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162" idx="6"/>
            <a:endCxn id="167" idx="2"/>
          </p:cNvCxnSpPr>
          <p:nvPr/>
        </p:nvCxnSpPr>
        <p:spPr>
          <a:xfrm>
            <a:off x="6712734" y="5609006"/>
            <a:ext cx="3112529" cy="383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5307" y="601339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- Direct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8" y="1600296"/>
            <a:ext cx="2755900" cy="4356100"/>
          </a:xfrm>
          <a:prstGeom prst="rect">
            <a:avLst/>
          </a:prstGeom>
        </p:spPr>
      </p:pic>
      <p:grpSp>
        <p:nvGrpSpPr>
          <p:cNvPr id="21" name="Shape 862"/>
          <p:cNvGrpSpPr/>
          <p:nvPr/>
        </p:nvGrpSpPr>
        <p:grpSpPr>
          <a:xfrm>
            <a:off x="5081136" y="1557403"/>
            <a:ext cx="1391182" cy="1345425"/>
            <a:chOff x="5369935" y="780125"/>
            <a:chExt cx="2742848" cy="2968550"/>
          </a:xfrm>
        </p:grpSpPr>
        <p:sp>
          <p:nvSpPr>
            <p:cNvPr id="22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altLang="zh-CN" sz="1400" dirty="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The END.</a:t>
              </a:r>
              <a:endParaRPr lang="en" sz="1400" b="0" i="0" u="none" strike="noStrike" cap="none" dirty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Can 79"/>
          <p:cNvSpPr/>
          <p:nvPr/>
        </p:nvSpPr>
        <p:spPr>
          <a:xfrm>
            <a:off x="6379991" y="3678110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hape 833"/>
          <p:cNvSpPr/>
          <p:nvPr/>
        </p:nvSpPr>
        <p:spPr>
          <a:xfrm>
            <a:off x="3979174" y="3229140"/>
            <a:ext cx="2921689" cy="92249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4"/>
          <p:cNvSpPr/>
          <p:nvPr/>
        </p:nvSpPr>
        <p:spPr>
          <a:xfrm>
            <a:off x="3968741" y="2529453"/>
            <a:ext cx="1946284" cy="1624486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37"/>
          <p:cNvSpPr/>
          <p:nvPr/>
        </p:nvSpPr>
        <p:spPr>
          <a:xfrm>
            <a:off x="4258818" y="301146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grpSp>
        <p:nvGrpSpPr>
          <p:cNvPr id="17" name="Shape 781"/>
          <p:cNvGrpSpPr/>
          <p:nvPr/>
        </p:nvGrpSpPr>
        <p:grpSpPr>
          <a:xfrm>
            <a:off x="4905741" y="3630880"/>
            <a:ext cx="571149" cy="515631"/>
            <a:chOff x="8372160" y="3765348"/>
            <a:chExt cx="1283113" cy="1200516"/>
          </a:xfrm>
        </p:grpSpPr>
        <p:grpSp>
          <p:nvGrpSpPr>
            <p:cNvPr id="18" name="Shape 782"/>
            <p:cNvGrpSpPr/>
            <p:nvPr/>
          </p:nvGrpSpPr>
          <p:grpSpPr>
            <a:xfrm>
              <a:off x="8372160" y="3765348"/>
              <a:ext cx="1283113" cy="1200516"/>
              <a:chOff x="6636910" y="3934369"/>
              <a:chExt cx="1283113" cy="1200516"/>
            </a:xfrm>
          </p:grpSpPr>
          <p:sp>
            <p:nvSpPr>
              <p:cNvPr id="75" name="Shape 783"/>
              <p:cNvSpPr/>
              <p:nvPr/>
            </p:nvSpPr>
            <p:spPr>
              <a:xfrm>
                <a:off x="6636910" y="3967885"/>
                <a:ext cx="1167000" cy="11670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76" name="Shape 784"/>
              <p:cNvGrpSpPr/>
              <p:nvPr/>
            </p:nvGrpSpPr>
            <p:grpSpPr>
              <a:xfrm>
                <a:off x="7380623" y="3934369"/>
                <a:ext cx="539400" cy="539100"/>
                <a:chOff x="7380623" y="3934369"/>
                <a:chExt cx="539400" cy="539100"/>
              </a:xfrm>
            </p:grpSpPr>
            <p:sp>
              <p:nvSpPr>
                <p:cNvPr id="77" name="Shape 785"/>
                <p:cNvSpPr/>
                <p:nvPr/>
              </p:nvSpPr>
              <p:spPr>
                <a:xfrm>
                  <a:off x="7380623" y="3934369"/>
                  <a:ext cx="539400" cy="539100"/>
                </a:xfrm>
                <a:prstGeom prst="ellipse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8" name="Shape 786"/>
                <p:cNvSpPr/>
                <p:nvPr/>
              </p:nvSpPr>
              <p:spPr>
                <a:xfrm>
                  <a:off x="7461162" y="4014914"/>
                  <a:ext cx="378300" cy="37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9" name="Shape 787"/>
                <p:cNvSpPr/>
                <p:nvPr/>
              </p:nvSpPr>
              <p:spPr>
                <a:xfrm rot="5400000">
                  <a:off x="7592362" y="4131014"/>
                  <a:ext cx="168600" cy="1458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9" name="Shape 788"/>
            <p:cNvGrpSpPr/>
            <p:nvPr/>
          </p:nvGrpSpPr>
          <p:grpSpPr>
            <a:xfrm rot="388938">
              <a:off x="8507637" y="4067694"/>
              <a:ext cx="298952" cy="294746"/>
              <a:chOff x="7805858" y="4507142"/>
              <a:chExt cx="599477" cy="591161"/>
            </a:xfrm>
          </p:grpSpPr>
          <p:grpSp>
            <p:nvGrpSpPr>
              <p:cNvPr id="60" name="Shape 789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62" name="Shape 790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64" name="Shape 791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5" name="Shape 792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6" name="Shape 793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7" name="Shape 794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8" name="Shape 795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9" name="Shape 796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0" name="Shape 797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1" name="Shape 798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2" name="Shape 799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3" name="Shape 800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4" name="Shape 801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63" name="Shape 802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61" name="Shape 803"/>
              <p:cNvSpPr/>
              <p:nvPr/>
            </p:nvSpPr>
            <p:spPr>
              <a:xfrm>
                <a:off x="7963675" y="465755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" name="Shape 804"/>
            <p:cNvGrpSpPr/>
            <p:nvPr/>
          </p:nvGrpSpPr>
          <p:grpSpPr>
            <a:xfrm rot="389700">
              <a:off x="8831168" y="4093964"/>
              <a:ext cx="169058" cy="166654"/>
              <a:chOff x="7805858" y="4507142"/>
              <a:chExt cx="599477" cy="591161"/>
            </a:xfrm>
          </p:grpSpPr>
          <p:grpSp>
            <p:nvGrpSpPr>
              <p:cNvPr id="45" name="Shape 805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47" name="Shape 806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49" name="Shape 807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0" name="Shape 808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1" name="Shape 809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2" name="Shape 810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3" name="Shape 811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4" name="Shape 812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5" name="Shape 813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6" name="Shape 814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7" name="Shape 815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8" name="Shape 816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9" name="Shape 817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48" name="Shape 818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46" name="Shape 819"/>
              <p:cNvSpPr/>
              <p:nvPr/>
            </p:nvSpPr>
            <p:spPr>
              <a:xfrm>
                <a:off x="7962329" y="465770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7" name="Shape 820"/>
            <p:cNvGrpSpPr/>
            <p:nvPr/>
          </p:nvGrpSpPr>
          <p:grpSpPr>
            <a:xfrm>
              <a:off x="8726645" y="4269643"/>
              <a:ext cx="599477" cy="591161"/>
              <a:chOff x="7805858" y="4507142"/>
              <a:chExt cx="599477" cy="591161"/>
            </a:xfrm>
          </p:grpSpPr>
          <p:grpSp>
            <p:nvGrpSpPr>
              <p:cNvPr id="28" name="Shape 821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30" name="Shape 822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32" name="Shape 823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" name="Shape 824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6" name="Shape 825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7" name="Shape 826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8" name="Shape 827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9" name="Shape 828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0" name="Shape 829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1" name="Shape 830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2" name="Shape 831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3" name="Shape 832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4" name="Shape 833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31" name="Shape 834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29" name="Shape 835"/>
              <p:cNvSpPr/>
              <p:nvPr/>
            </p:nvSpPr>
            <p:spPr>
              <a:xfrm>
                <a:off x="7952062" y="4658875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cxnSp>
        <p:nvCxnSpPr>
          <p:cNvPr id="81" name="Straight Arrow Connector 80"/>
          <p:cNvCxnSpPr>
            <a:stCxn id="75" idx="6"/>
            <a:endCxn id="80" idx="2"/>
          </p:cNvCxnSpPr>
          <p:nvPr/>
        </p:nvCxnSpPr>
        <p:spPr>
          <a:xfrm flipV="1">
            <a:off x="5425205" y="3882947"/>
            <a:ext cx="954786" cy="129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62559" y="1605213"/>
            <a:ext cx="486750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Observation: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Pod is created and scheduled on a Node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scheduling is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independent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of volume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Kubelet has built-in plugin libraries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one for each supported volume type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Two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existing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NFS volumes are attached to Pod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 provisioning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 configuration knob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More</a:t>
            </a:r>
          </a:p>
        </p:txBody>
      </p:sp>
      <p:sp>
        <p:nvSpPr>
          <p:cNvPr id="85" name="Can 84"/>
          <p:cNvSpPr/>
          <p:nvPr/>
        </p:nvSpPr>
        <p:spPr>
          <a:xfrm>
            <a:off x="6379991" y="4178544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>
            <a:stCxn id="75" idx="6"/>
            <a:endCxn id="85" idx="2"/>
          </p:cNvCxnSpPr>
          <p:nvPr/>
        </p:nvCxnSpPr>
        <p:spPr>
          <a:xfrm>
            <a:off x="5425205" y="3895893"/>
            <a:ext cx="954786" cy="4874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10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Issues with 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Right now, we know how kubernetes volume works, and that’s really the most basic and fundamental part!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But what’s the issues?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599" y="2840776"/>
            <a:ext cx="117263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Not portable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Direct access is not portable at all - need to change pod spec when changing environment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There is no way to share volume configuration without having to give pod configuration, which is a separate thing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Not secure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Storage information is exposed to user, e.g. NFS’s server IP address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Or even worse, secret information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Not flexible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All possible configurations are hard-coded in Pod spec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3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</a:t>
            </a:r>
            <a:r>
              <a:rPr lang="mr-IN" dirty="0" smtClean="0"/>
              <a:t>–</a:t>
            </a:r>
            <a:r>
              <a:rPr lang="en-US" dirty="0" smtClean="0"/>
              <a:t> Issues with 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Not scalable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Need coordination between admins and users, as well as between users and users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Storage information must be distributed to all requesting users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Probably more</a:t>
            </a:r>
          </a:p>
        </p:txBody>
      </p:sp>
      <p:sp>
        <p:nvSpPr>
          <p:cNvPr id="6" name="Cloud 5"/>
          <p:cNvSpPr/>
          <p:nvPr/>
        </p:nvSpPr>
        <p:spPr>
          <a:xfrm rot="20879707">
            <a:off x="215307" y="3754431"/>
            <a:ext cx="11937805" cy="112742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>
                <a:latin typeface="Times" charset="0"/>
                <a:ea typeface="Times" charset="0"/>
                <a:cs typeface="Times" charset="0"/>
              </a:rPr>
              <a:t>All problems in computer science can be solved by </a:t>
            </a:r>
            <a:r>
              <a:rPr lang="en-US" b="1">
                <a:latin typeface="Times" charset="0"/>
                <a:ea typeface="Times" charset="0"/>
                <a:cs typeface="Times" charset="0"/>
              </a:rPr>
              <a:t>another level of indirection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</a:t>
            </a:r>
            <a:r>
              <a:rPr lang="mr-IN" dirty="0" smtClean="0"/>
              <a:t>–</a:t>
            </a:r>
            <a:r>
              <a:rPr lang="en-US" dirty="0" smtClean="0"/>
              <a:t> Issues with 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Root problem with direct access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ight coupling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between setting up storage and request/use storage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Solution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dd another layer which separate the complexity: admin sets up storage, user requests storage</a:t>
            </a:r>
          </a:p>
        </p:txBody>
      </p:sp>
      <p:grpSp>
        <p:nvGrpSpPr>
          <p:cNvPr id="7" name="Shape 955"/>
          <p:cNvGrpSpPr/>
          <p:nvPr/>
        </p:nvGrpSpPr>
        <p:grpSpPr>
          <a:xfrm>
            <a:off x="5115964" y="3318226"/>
            <a:ext cx="2512983" cy="1289264"/>
            <a:chOff x="975500" y="1434333"/>
            <a:chExt cx="3869700" cy="1890416"/>
          </a:xfrm>
        </p:grpSpPr>
        <p:sp>
          <p:nvSpPr>
            <p:cNvPr id="8" name="Shape 956"/>
            <p:cNvSpPr/>
            <p:nvPr/>
          </p:nvSpPr>
          <p:spPr>
            <a:xfrm>
              <a:off x="3593000" y="2221525"/>
              <a:ext cx="1252200" cy="11031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57"/>
            <p:cNvSpPr/>
            <p:nvPr/>
          </p:nvSpPr>
          <p:spPr>
            <a:xfrm>
              <a:off x="2484753" y="1434333"/>
              <a:ext cx="1958100" cy="17979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58"/>
            <p:cNvSpPr/>
            <p:nvPr/>
          </p:nvSpPr>
          <p:spPr>
            <a:xfrm>
              <a:off x="1550499" y="1760876"/>
              <a:ext cx="1577100" cy="1521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59"/>
            <p:cNvSpPr/>
            <p:nvPr/>
          </p:nvSpPr>
          <p:spPr>
            <a:xfrm>
              <a:off x="975500" y="2325750"/>
              <a:ext cx="1252200" cy="999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60"/>
            <p:cNvSpPr/>
            <p:nvPr/>
          </p:nvSpPr>
          <p:spPr>
            <a:xfrm>
              <a:off x="1550500" y="2817750"/>
              <a:ext cx="2743200" cy="5067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61"/>
            <p:cNvSpPr/>
            <p:nvPr/>
          </p:nvSpPr>
          <p:spPr>
            <a:xfrm>
              <a:off x="1592367" y="1863566"/>
              <a:ext cx="2850300" cy="1460999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4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" name="Shape 962"/>
          <p:cNvGrpSpPr/>
          <p:nvPr/>
        </p:nvGrpSpPr>
        <p:grpSpPr>
          <a:xfrm>
            <a:off x="6162820" y="3951210"/>
            <a:ext cx="538605" cy="594235"/>
            <a:chOff x="8672293" y="3792910"/>
            <a:chExt cx="951600" cy="1049700"/>
          </a:xfrm>
        </p:grpSpPr>
        <p:sp>
          <p:nvSpPr>
            <p:cNvPr id="15" name="Shape 963"/>
            <p:cNvSpPr/>
            <p:nvPr/>
          </p:nvSpPr>
          <p:spPr>
            <a:xfrm>
              <a:off x="8672293" y="3792910"/>
              <a:ext cx="951600" cy="1049700"/>
            </a:xfrm>
            <a:prstGeom prst="can">
              <a:avLst>
                <a:gd name="adj" fmla="val 25000"/>
              </a:avLst>
            </a:prstGeom>
            <a:solidFill>
              <a:srgbClr val="D8443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Shape 964"/>
            <p:cNvSpPr/>
            <p:nvPr/>
          </p:nvSpPr>
          <p:spPr>
            <a:xfrm>
              <a:off x="8881117" y="4208396"/>
              <a:ext cx="528520" cy="374612"/>
            </a:xfrm>
            <a:custGeom>
              <a:avLst/>
              <a:gdLst/>
              <a:ahLst/>
              <a:cxnLst/>
              <a:rect l="0" t="0" r="0" b="0"/>
              <a:pathLst>
                <a:path w="110743" h="68360" extrusionOk="0">
                  <a:moveTo>
                    <a:pt x="0" y="0"/>
                  </a:moveTo>
                  <a:lnTo>
                    <a:pt x="0" y="68360"/>
                  </a:lnTo>
                  <a:lnTo>
                    <a:pt x="110743" y="68360"/>
                  </a:lnTo>
                  <a:lnTo>
                    <a:pt x="110743" y="6494"/>
                  </a:lnTo>
                  <a:lnTo>
                    <a:pt x="37598" y="6494"/>
                  </a:lnTo>
                  <a:lnTo>
                    <a:pt x="31104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17" name="Shape 965"/>
            <p:cNvCxnSpPr/>
            <p:nvPr/>
          </p:nvCxnSpPr>
          <p:spPr>
            <a:xfrm>
              <a:off x="8677486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" name="Shape 966"/>
            <p:cNvCxnSpPr/>
            <p:nvPr/>
          </p:nvCxnSpPr>
          <p:spPr>
            <a:xfrm>
              <a:off x="8677486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967"/>
            <p:cNvCxnSpPr/>
            <p:nvPr/>
          </p:nvCxnSpPr>
          <p:spPr>
            <a:xfrm>
              <a:off x="867229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968"/>
            <p:cNvCxnSpPr/>
            <p:nvPr/>
          </p:nvCxnSpPr>
          <p:spPr>
            <a:xfrm flipH="1">
              <a:off x="9488450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1" name="Shape 969"/>
            <p:cNvCxnSpPr/>
            <p:nvPr/>
          </p:nvCxnSpPr>
          <p:spPr>
            <a:xfrm flipH="1">
              <a:off x="9488450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970"/>
            <p:cNvCxnSpPr/>
            <p:nvPr/>
          </p:nvCxnSpPr>
          <p:spPr>
            <a:xfrm flipH="1">
              <a:off x="949364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23" name="Shape 971"/>
          <p:cNvGrpSpPr/>
          <p:nvPr/>
        </p:nvGrpSpPr>
        <p:grpSpPr>
          <a:xfrm>
            <a:off x="6785330" y="3926115"/>
            <a:ext cx="538605" cy="594235"/>
            <a:chOff x="8672293" y="3792910"/>
            <a:chExt cx="951600" cy="1049700"/>
          </a:xfrm>
        </p:grpSpPr>
        <p:sp>
          <p:nvSpPr>
            <p:cNvPr id="24" name="Shape 972"/>
            <p:cNvSpPr/>
            <p:nvPr/>
          </p:nvSpPr>
          <p:spPr>
            <a:xfrm>
              <a:off x="8672293" y="3792910"/>
              <a:ext cx="951600" cy="1049700"/>
            </a:xfrm>
            <a:prstGeom prst="can">
              <a:avLst>
                <a:gd name="adj" fmla="val 25000"/>
              </a:avLst>
            </a:prstGeom>
            <a:solidFill>
              <a:srgbClr val="D8443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Shape 973"/>
            <p:cNvSpPr/>
            <p:nvPr/>
          </p:nvSpPr>
          <p:spPr>
            <a:xfrm>
              <a:off x="8881117" y="4208396"/>
              <a:ext cx="528520" cy="374612"/>
            </a:xfrm>
            <a:custGeom>
              <a:avLst/>
              <a:gdLst/>
              <a:ahLst/>
              <a:cxnLst/>
              <a:rect l="0" t="0" r="0" b="0"/>
              <a:pathLst>
                <a:path w="110743" h="68360" extrusionOk="0">
                  <a:moveTo>
                    <a:pt x="0" y="0"/>
                  </a:moveTo>
                  <a:lnTo>
                    <a:pt x="0" y="68360"/>
                  </a:lnTo>
                  <a:lnTo>
                    <a:pt x="110743" y="68360"/>
                  </a:lnTo>
                  <a:lnTo>
                    <a:pt x="110743" y="6494"/>
                  </a:lnTo>
                  <a:lnTo>
                    <a:pt x="37598" y="6494"/>
                  </a:lnTo>
                  <a:lnTo>
                    <a:pt x="31104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26" name="Shape 974"/>
            <p:cNvCxnSpPr/>
            <p:nvPr/>
          </p:nvCxnSpPr>
          <p:spPr>
            <a:xfrm>
              <a:off x="8677486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" name="Shape 975"/>
            <p:cNvCxnSpPr/>
            <p:nvPr/>
          </p:nvCxnSpPr>
          <p:spPr>
            <a:xfrm>
              <a:off x="8677486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8" name="Shape 976"/>
            <p:cNvCxnSpPr/>
            <p:nvPr/>
          </p:nvCxnSpPr>
          <p:spPr>
            <a:xfrm>
              <a:off x="867229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9" name="Shape 977"/>
            <p:cNvCxnSpPr/>
            <p:nvPr/>
          </p:nvCxnSpPr>
          <p:spPr>
            <a:xfrm flipH="1">
              <a:off x="9488450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0" name="Shape 978"/>
            <p:cNvCxnSpPr/>
            <p:nvPr/>
          </p:nvCxnSpPr>
          <p:spPr>
            <a:xfrm flipH="1">
              <a:off x="9488450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1" name="Shape 979"/>
            <p:cNvCxnSpPr/>
            <p:nvPr/>
          </p:nvCxnSpPr>
          <p:spPr>
            <a:xfrm flipH="1">
              <a:off x="949364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32" name="Shape 980"/>
          <p:cNvGrpSpPr/>
          <p:nvPr/>
        </p:nvGrpSpPr>
        <p:grpSpPr>
          <a:xfrm>
            <a:off x="5540296" y="3951210"/>
            <a:ext cx="538605" cy="594235"/>
            <a:chOff x="8672293" y="3792910"/>
            <a:chExt cx="951600" cy="1049700"/>
          </a:xfrm>
        </p:grpSpPr>
        <p:sp>
          <p:nvSpPr>
            <p:cNvPr id="33" name="Shape 981"/>
            <p:cNvSpPr/>
            <p:nvPr/>
          </p:nvSpPr>
          <p:spPr>
            <a:xfrm>
              <a:off x="8672293" y="3792910"/>
              <a:ext cx="951600" cy="1049700"/>
            </a:xfrm>
            <a:prstGeom prst="can">
              <a:avLst>
                <a:gd name="adj" fmla="val 25000"/>
              </a:avLst>
            </a:prstGeom>
            <a:solidFill>
              <a:srgbClr val="D8443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Shape 982"/>
            <p:cNvSpPr/>
            <p:nvPr/>
          </p:nvSpPr>
          <p:spPr>
            <a:xfrm>
              <a:off x="8881117" y="4208396"/>
              <a:ext cx="528520" cy="374612"/>
            </a:xfrm>
            <a:custGeom>
              <a:avLst/>
              <a:gdLst/>
              <a:ahLst/>
              <a:cxnLst/>
              <a:rect l="0" t="0" r="0" b="0"/>
              <a:pathLst>
                <a:path w="110743" h="68360" extrusionOk="0">
                  <a:moveTo>
                    <a:pt x="0" y="0"/>
                  </a:moveTo>
                  <a:lnTo>
                    <a:pt x="0" y="68360"/>
                  </a:lnTo>
                  <a:lnTo>
                    <a:pt x="110743" y="68360"/>
                  </a:lnTo>
                  <a:lnTo>
                    <a:pt x="110743" y="6494"/>
                  </a:lnTo>
                  <a:lnTo>
                    <a:pt x="37598" y="6494"/>
                  </a:lnTo>
                  <a:lnTo>
                    <a:pt x="31104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35" name="Shape 983"/>
            <p:cNvCxnSpPr/>
            <p:nvPr/>
          </p:nvCxnSpPr>
          <p:spPr>
            <a:xfrm>
              <a:off x="8677486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6" name="Shape 984"/>
            <p:cNvCxnSpPr/>
            <p:nvPr/>
          </p:nvCxnSpPr>
          <p:spPr>
            <a:xfrm>
              <a:off x="8677486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8" name="Shape 985"/>
            <p:cNvCxnSpPr/>
            <p:nvPr/>
          </p:nvCxnSpPr>
          <p:spPr>
            <a:xfrm>
              <a:off x="867229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9" name="Shape 986"/>
            <p:cNvCxnSpPr/>
            <p:nvPr/>
          </p:nvCxnSpPr>
          <p:spPr>
            <a:xfrm flipH="1">
              <a:off x="9488450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0" name="Shape 987"/>
            <p:cNvCxnSpPr/>
            <p:nvPr/>
          </p:nvCxnSpPr>
          <p:spPr>
            <a:xfrm flipH="1">
              <a:off x="9488450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1" name="Shape 988"/>
            <p:cNvCxnSpPr/>
            <p:nvPr/>
          </p:nvCxnSpPr>
          <p:spPr>
            <a:xfrm flipH="1">
              <a:off x="949364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cxnSp>
        <p:nvCxnSpPr>
          <p:cNvPr id="42" name="Shape 989"/>
          <p:cNvCxnSpPr/>
          <p:nvPr/>
        </p:nvCxnSpPr>
        <p:spPr>
          <a:xfrm rot="10800000">
            <a:off x="6387536" y="4696171"/>
            <a:ext cx="1200" cy="461700"/>
          </a:xfrm>
          <a:prstGeom prst="straightConnector1">
            <a:avLst/>
          </a:prstGeom>
          <a:noFill/>
          <a:ln w="19050" cap="flat" cmpd="sng">
            <a:solidFill>
              <a:srgbClr val="F4B4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991"/>
          <p:cNvSpPr txBox="1"/>
          <p:nvPr/>
        </p:nvSpPr>
        <p:spPr>
          <a:xfrm>
            <a:off x="6899834" y="5421399"/>
            <a:ext cx="887700" cy="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Pod</a:t>
            </a:r>
          </a:p>
        </p:txBody>
      </p:sp>
      <p:grpSp>
        <p:nvGrpSpPr>
          <p:cNvPr id="44" name="Shape 992"/>
          <p:cNvGrpSpPr/>
          <p:nvPr/>
        </p:nvGrpSpPr>
        <p:grpSpPr>
          <a:xfrm>
            <a:off x="5960388" y="5133267"/>
            <a:ext cx="941933" cy="881299"/>
            <a:chOff x="8372160" y="3765348"/>
            <a:chExt cx="1283113" cy="1200516"/>
          </a:xfrm>
        </p:grpSpPr>
        <p:grpSp>
          <p:nvGrpSpPr>
            <p:cNvPr id="45" name="Shape 993"/>
            <p:cNvGrpSpPr/>
            <p:nvPr/>
          </p:nvGrpSpPr>
          <p:grpSpPr>
            <a:xfrm>
              <a:off x="8372160" y="3765348"/>
              <a:ext cx="1283113" cy="1200516"/>
              <a:chOff x="6636910" y="3934369"/>
              <a:chExt cx="1283113" cy="1200516"/>
            </a:xfrm>
          </p:grpSpPr>
          <p:sp>
            <p:nvSpPr>
              <p:cNvPr id="94" name="Shape 990"/>
              <p:cNvSpPr/>
              <p:nvPr/>
            </p:nvSpPr>
            <p:spPr>
              <a:xfrm>
                <a:off x="6636910" y="3967885"/>
                <a:ext cx="1167000" cy="11670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95" name="Shape 994"/>
              <p:cNvGrpSpPr/>
              <p:nvPr/>
            </p:nvGrpSpPr>
            <p:grpSpPr>
              <a:xfrm>
                <a:off x="7380623" y="3934369"/>
                <a:ext cx="539400" cy="539100"/>
                <a:chOff x="7380623" y="3934369"/>
                <a:chExt cx="539400" cy="539100"/>
              </a:xfrm>
            </p:grpSpPr>
            <p:sp>
              <p:nvSpPr>
                <p:cNvPr id="96" name="Shape 995"/>
                <p:cNvSpPr/>
                <p:nvPr/>
              </p:nvSpPr>
              <p:spPr>
                <a:xfrm>
                  <a:off x="7380623" y="3934369"/>
                  <a:ext cx="539400" cy="539100"/>
                </a:xfrm>
                <a:prstGeom prst="ellipse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97" name="Shape 996"/>
                <p:cNvSpPr/>
                <p:nvPr/>
              </p:nvSpPr>
              <p:spPr>
                <a:xfrm>
                  <a:off x="7461162" y="4014914"/>
                  <a:ext cx="378300" cy="37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98" name="Shape 997"/>
                <p:cNvSpPr/>
                <p:nvPr/>
              </p:nvSpPr>
              <p:spPr>
                <a:xfrm rot="5400000">
                  <a:off x="7592362" y="4131014"/>
                  <a:ext cx="168600" cy="1458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46" name="Shape 998"/>
            <p:cNvGrpSpPr/>
            <p:nvPr/>
          </p:nvGrpSpPr>
          <p:grpSpPr>
            <a:xfrm rot="388938">
              <a:off x="8507637" y="4067694"/>
              <a:ext cx="298952" cy="294746"/>
              <a:chOff x="7805858" y="4507142"/>
              <a:chExt cx="599477" cy="591161"/>
            </a:xfrm>
          </p:grpSpPr>
          <p:grpSp>
            <p:nvGrpSpPr>
              <p:cNvPr id="79" name="Shape 999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81" name="Shape 1000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83" name="Shape 1001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4" name="Shape 1002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5" name="Shape 1003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6" name="Shape 1004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7" name="Shape 1005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8" name="Shape 1006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9" name="Shape 1007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0" name="Shape 1008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1" name="Shape 1009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2" name="Shape 1010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3" name="Shape 1011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82" name="Shape 1012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80" name="Shape 1013"/>
              <p:cNvSpPr/>
              <p:nvPr/>
            </p:nvSpPr>
            <p:spPr>
              <a:xfrm>
                <a:off x="7963675" y="465755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47" name="Shape 1014"/>
            <p:cNvGrpSpPr/>
            <p:nvPr/>
          </p:nvGrpSpPr>
          <p:grpSpPr>
            <a:xfrm rot="389700">
              <a:off x="8831168" y="4093964"/>
              <a:ext cx="169058" cy="166654"/>
              <a:chOff x="7805858" y="4507142"/>
              <a:chExt cx="599477" cy="591161"/>
            </a:xfrm>
          </p:grpSpPr>
          <p:grpSp>
            <p:nvGrpSpPr>
              <p:cNvPr id="64" name="Shape 1015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66" name="Shape 1016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68" name="Shape 1017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9" name="Shape 1018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0" name="Shape 1019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1" name="Shape 1020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2" name="Shape 1021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3" name="Shape 1022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4" name="Shape 1023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5" name="Shape 1024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6" name="Shape 1025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7" name="Shape 1026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8" name="Shape 1027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67" name="Shape 1028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65" name="Shape 1029"/>
              <p:cNvSpPr/>
              <p:nvPr/>
            </p:nvSpPr>
            <p:spPr>
              <a:xfrm>
                <a:off x="7962329" y="465770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48" name="Shape 1030"/>
            <p:cNvGrpSpPr/>
            <p:nvPr/>
          </p:nvGrpSpPr>
          <p:grpSpPr>
            <a:xfrm>
              <a:off x="8726645" y="4269643"/>
              <a:ext cx="599477" cy="591161"/>
              <a:chOff x="7805858" y="4507142"/>
              <a:chExt cx="599477" cy="591161"/>
            </a:xfrm>
          </p:grpSpPr>
          <p:grpSp>
            <p:nvGrpSpPr>
              <p:cNvPr id="49" name="Shape 1031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51" name="Shape 1032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53" name="Shape 1033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4" name="Shape 1034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5" name="Shape 1035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6" name="Shape 1036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7" name="Shape 1037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8" name="Shape 1038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9" name="Shape 1039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0" name="Shape 1040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1" name="Shape 1041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2" name="Shape 1042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3" name="Shape 1043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52" name="Shape 1044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50" name="Shape 1045"/>
              <p:cNvSpPr/>
              <p:nvPr/>
            </p:nvSpPr>
            <p:spPr>
              <a:xfrm>
                <a:off x="7952062" y="4658875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99" name="Shape 1048"/>
          <p:cNvGrpSpPr/>
          <p:nvPr/>
        </p:nvGrpSpPr>
        <p:grpSpPr>
          <a:xfrm>
            <a:off x="4261362" y="3759400"/>
            <a:ext cx="742752" cy="735108"/>
            <a:chOff x="230975" y="2070012"/>
            <a:chExt cx="1444200" cy="1429337"/>
          </a:xfrm>
        </p:grpSpPr>
        <p:sp>
          <p:nvSpPr>
            <p:cNvPr id="100" name="Shape 1049"/>
            <p:cNvSpPr/>
            <p:nvPr/>
          </p:nvSpPr>
          <p:spPr>
            <a:xfrm rot="-5400000">
              <a:off x="668825" y="2493000"/>
              <a:ext cx="568500" cy="1444200"/>
            </a:xfrm>
            <a:prstGeom prst="flowChartDelay">
              <a:avLst/>
            </a:prstGeom>
            <a:solidFill>
              <a:srgbClr val="D84437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50"/>
            <p:cNvSpPr/>
            <p:nvPr/>
          </p:nvSpPr>
          <p:spPr>
            <a:xfrm>
              <a:off x="478025" y="2070012"/>
              <a:ext cx="950100" cy="950100"/>
            </a:xfrm>
            <a:prstGeom prst="ellipse">
              <a:avLst/>
            </a:prstGeom>
            <a:solidFill>
              <a:srgbClr val="D84437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2" name="Shape 1051"/>
          <p:cNvSpPr txBox="1"/>
          <p:nvPr/>
        </p:nvSpPr>
        <p:spPr>
          <a:xfrm>
            <a:off x="4261294" y="4439357"/>
            <a:ext cx="764100" cy="5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D84437"/>
                </a:solidFill>
                <a:latin typeface="Roboto"/>
                <a:ea typeface="Roboto"/>
                <a:cs typeface="Roboto"/>
                <a:sym typeface="Roboto"/>
              </a:rPr>
              <a:t>Cluster Admin</a:t>
            </a:r>
          </a:p>
        </p:txBody>
      </p:sp>
      <p:grpSp>
        <p:nvGrpSpPr>
          <p:cNvPr id="103" name="Shape 1052"/>
          <p:cNvGrpSpPr/>
          <p:nvPr/>
        </p:nvGrpSpPr>
        <p:grpSpPr>
          <a:xfrm>
            <a:off x="4257841" y="5077391"/>
            <a:ext cx="764270" cy="756405"/>
            <a:chOff x="230975" y="2070012"/>
            <a:chExt cx="1444200" cy="1429337"/>
          </a:xfrm>
        </p:grpSpPr>
        <p:sp>
          <p:nvSpPr>
            <p:cNvPr id="104" name="Shape 1053"/>
            <p:cNvSpPr/>
            <p:nvPr/>
          </p:nvSpPr>
          <p:spPr>
            <a:xfrm rot="-5400000">
              <a:off x="668825" y="2493000"/>
              <a:ext cx="568500" cy="1444200"/>
            </a:xfrm>
            <a:prstGeom prst="flowChartDelay">
              <a:avLst/>
            </a:prstGeom>
            <a:solidFill>
              <a:srgbClr val="4285F4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4"/>
            <p:cNvSpPr/>
            <p:nvPr/>
          </p:nvSpPr>
          <p:spPr>
            <a:xfrm>
              <a:off x="478025" y="2070012"/>
              <a:ext cx="950100" cy="950100"/>
            </a:xfrm>
            <a:prstGeom prst="ellipse">
              <a:avLst/>
            </a:prstGeom>
            <a:solidFill>
              <a:srgbClr val="4285F4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6" name="Shape 1055"/>
          <p:cNvSpPr txBox="1"/>
          <p:nvPr/>
        </p:nvSpPr>
        <p:spPr>
          <a:xfrm>
            <a:off x="4258011" y="5764529"/>
            <a:ext cx="764100" cy="5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2760061" y="603405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Image Source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Google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90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2" grpId="0"/>
      <p:bldP spid="106" grpId="0"/>
      <p:bldP spid="1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3"/>
          <p:cNvSpPr txBox="1">
            <a:spLocks/>
          </p:cNvSpPr>
          <p:nvPr/>
        </p:nvSpPr>
        <p:spPr>
          <a:xfrm>
            <a:off x="6385224" y="2565097"/>
            <a:ext cx="4803475" cy="304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2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Kubernetes</a:t>
            </a:r>
            <a:r>
              <a:rPr kumimoji="1" lang="zh-CN" altLang="en-US" dirty="0"/>
              <a:t> 概要</a:t>
            </a:r>
          </a:p>
        </p:txBody>
      </p:sp>
      <p:sp>
        <p:nvSpPr>
          <p:cNvPr id="5" name="副标题 3"/>
          <p:cNvSpPr txBox="1">
            <a:spLocks/>
          </p:cNvSpPr>
          <p:nvPr/>
        </p:nvSpPr>
        <p:spPr>
          <a:xfrm>
            <a:off x="6385224" y="3371342"/>
            <a:ext cx="4803475" cy="304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2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Kubernetes</a:t>
            </a:r>
            <a:r>
              <a:rPr kumimoji="1" lang="zh-CN" altLang="en-US" dirty="0"/>
              <a:t> 存储模型和概念</a:t>
            </a:r>
          </a:p>
        </p:txBody>
      </p:sp>
      <p:sp>
        <p:nvSpPr>
          <p:cNvPr id="6" name="副标题 3"/>
          <p:cNvSpPr txBox="1">
            <a:spLocks/>
          </p:cNvSpPr>
          <p:nvPr/>
        </p:nvSpPr>
        <p:spPr>
          <a:xfrm>
            <a:off x="6385224" y="4177587"/>
            <a:ext cx="4803475" cy="304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200" kern="12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Kubernetes </a:t>
            </a:r>
            <a:r>
              <a:rPr kumimoji="1" lang="zh-CN" altLang="en-US" dirty="0"/>
              <a:t>存储新功能介绍</a:t>
            </a:r>
          </a:p>
        </p:txBody>
      </p:sp>
    </p:spTree>
    <p:extLst>
      <p:ext uri="{BB962C8B-B14F-4D97-AF65-F5344CB8AC3E}">
        <p14:creationId xmlns:p14="http://schemas.microsoft.com/office/powerpoint/2010/main" val="198878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</a:t>
            </a:r>
            <a:r>
              <a:rPr lang="en-US" dirty="0"/>
              <a:t>-</a:t>
            </a:r>
            <a:r>
              <a:rPr lang="en-US" dirty="0" smtClean="0"/>
              <a:t>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Admin &lt;- PersistentVolume (PV)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Persistent volume represents a schedulable, requestable storage identity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 be networked storage, local storage, etc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&lt;- PersistentVolumeClaim (PVC)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Claim volumes of specific size and modes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5928358" y="558744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Image Source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Google</a:t>
            </a:r>
            <a:endParaRPr lang="en-US" sz="1400" dirty="0"/>
          </a:p>
        </p:txBody>
      </p:sp>
      <p:grpSp>
        <p:nvGrpSpPr>
          <p:cNvPr id="108" name="Shape 1061"/>
          <p:cNvGrpSpPr/>
          <p:nvPr/>
        </p:nvGrpSpPr>
        <p:grpSpPr>
          <a:xfrm>
            <a:off x="8090870" y="2595581"/>
            <a:ext cx="2512983" cy="1289264"/>
            <a:chOff x="975500" y="1434333"/>
            <a:chExt cx="3869700" cy="1890416"/>
          </a:xfrm>
        </p:grpSpPr>
        <p:sp>
          <p:nvSpPr>
            <p:cNvPr id="109" name="Shape 1062"/>
            <p:cNvSpPr/>
            <p:nvPr/>
          </p:nvSpPr>
          <p:spPr>
            <a:xfrm>
              <a:off x="3593000" y="2221525"/>
              <a:ext cx="1252200" cy="11031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063"/>
            <p:cNvSpPr/>
            <p:nvPr/>
          </p:nvSpPr>
          <p:spPr>
            <a:xfrm>
              <a:off x="2484753" y="1434333"/>
              <a:ext cx="1958100" cy="17979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064"/>
            <p:cNvSpPr/>
            <p:nvPr/>
          </p:nvSpPr>
          <p:spPr>
            <a:xfrm>
              <a:off x="1550499" y="1760876"/>
              <a:ext cx="1577100" cy="1521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065"/>
            <p:cNvSpPr/>
            <p:nvPr/>
          </p:nvSpPr>
          <p:spPr>
            <a:xfrm>
              <a:off x="975500" y="2325750"/>
              <a:ext cx="1252200" cy="99900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066"/>
            <p:cNvSpPr/>
            <p:nvPr/>
          </p:nvSpPr>
          <p:spPr>
            <a:xfrm>
              <a:off x="1550500" y="2817750"/>
              <a:ext cx="2743200" cy="5067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067"/>
            <p:cNvSpPr/>
            <p:nvPr/>
          </p:nvSpPr>
          <p:spPr>
            <a:xfrm>
              <a:off x="1592367" y="1863566"/>
              <a:ext cx="2850300" cy="1460999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4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5" name="Shape 1068"/>
          <p:cNvGrpSpPr/>
          <p:nvPr/>
        </p:nvGrpSpPr>
        <p:grpSpPr>
          <a:xfrm>
            <a:off x="9137726" y="3203470"/>
            <a:ext cx="538605" cy="594235"/>
            <a:chOff x="8672293" y="3792910"/>
            <a:chExt cx="951600" cy="1049700"/>
          </a:xfrm>
        </p:grpSpPr>
        <p:sp>
          <p:nvSpPr>
            <p:cNvPr id="116" name="Shape 1069"/>
            <p:cNvSpPr/>
            <p:nvPr/>
          </p:nvSpPr>
          <p:spPr>
            <a:xfrm>
              <a:off x="8672293" y="3792910"/>
              <a:ext cx="951600" cy="1049700"/>
            </a:xfrm>
            <a:prstGeom prst="can">
              <a:avLst>
                <a:gd name="adj" fmla="val 25000"/>
              </a:avLst>
            </a:prstGeom>
            <a:solidFill>
              <a:srgbClr val="D8443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7" name="Shape 1070"/>
            <p:cNvSpPr/>
            <p:nvPr/>
          </p:nvSpPr>
          <p:spPr>
            <a:xfrm>
              <a:off x="8881117" y="4208396"/>
              <a:ext cx="528520" cy="374612"/>
            </a:xfrm>
            <a:custGeom>
              <a:avLst/>
              <a:gdLst/>
              <a:ahLst/>
              <a:cxnLst/>
              <a:rect l="0" t="0" r="0" b="0"/>
              <a:pathLst>
                <a:path w="110743" h="68360" extrusionOk="0">
                  <a:moveTo>
                    <a:pt x="0" y="0"/>
                  </a:moveTo>
                  <a:lnTo>
                    <a:pt x="0" y="68360"/>
                  </a:lnTo>
                  <a:lnTo>
                    <a:pt x="110743" y="68360"/>
                  </a:lnTo>
                  <a:lnTo>
                    <a:pt x="110743" y="6494"/>
                  </a:lnTo>
                  <a:lnTo>
                    <a:pt x="37598" y="6494"/>
                  </a:lnTo>
                  <a:lnTo>
                    <a:pt x="31104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118" name="Shape 1071"/>
            <p:cNvCxnSpPr/>
            <p:nvPr/>
          </p:nvCxnSpPr>
          <p:spPr>
            <a:xfrm>
              <a:off x="8677486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19" name="Shape 1072"/>
            <p:cNvCxnSpPr/>
            <p:nvPr/>
          </p:nvCxnSpPr>
          <p:spPr>
            <a:xfrm>
              <a:off x="8677486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0" name="Shape 1073"/>
            <p:cNvCxnSpPr/>
            <p:nvPr/>
          </p:nvCxnSpPr>
          <p:spPr>
            <a:xfrm>
              <a:off x="867229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1" name="Shape 1074"/>
            <p:cNvCxnSpPr/>
            <p:nvPr/>
          </p:nvCxnSpPr>
          <p:spPr>
            <a:xfrm flipH="1">
              <a:off x="9488450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2" name="Shape 1075"/>
            <p:cNvCxnSpPr/>
            <p:nvPr/>
          </p:nvCxnSpPr>
          <p:spPr>
            <a:xfrm flipH="1">
              <a:off x="9488450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3" name="Shape 1076"/>
            <p:cNvCxnSpPr/>
            <p:nvPr/>
          </p:nvCxnSpPr>
          <p:spPr>
            <a:xfrm flipH="1">
              <a:off x="949364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124" name="Shape 1077"/>
          <p:cNvGrpSpPr/>
          <p:nvPr/>
        </p:nvGrpSpPr>
        <p:grpSpPr>
          <a:xfrm>
            <a:off x="9760236" y="3203470"/>
            <a:ext cx="538605" cy="594235"/>
            <a:chOff x="8672293" y="3792910"/>
            <a:chExt cx="951600" cy="1049700"/>
          </a:xfrm>
        </p:grpSpPr>
        <p:sp>
          <p:nvSpPr>
            <p:cNvPr id="125" name="Shape 1078"/>
            <p:cNvSpPr/>
            <p:nvPr/>
          </p:nvSpPr>
          <p:spPr>
            <a:xfrm>
              <a:off x="8672293" y="3792910"/>
              <a:ext cx="951600" cy="1049700"/>
            </a:xfrm>
            <a:prstGeom prst="can">
              <a:avLst>
                <a:gd name="adj" fmla="val 25000"/>
              </a:avLst>
            </a:prstGeom>
            <a:solidFill>
              <a:srgbClr val="D8443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6" name="Shape 1079"/>
            <p:cNvSpPr/>
            <p:nvPr/>
          </p:nvSpPr>
          <p:spPr>
            <a:xfrm>
              <a:off x="8881117" y="4208396"/>
              <a:ext cx="528520" cy="374612"/>
            </a:xfrm>
            <a:custGeom>
              <a:avLst/>
              <a:gdLst/>
              <a:ahLst/>
              <a:cxnLst/>
              <a:rect l="0" t="0" r="0" b="0"/>
              <a:pathLst>
                <a:path w="110743" h="68360" extrusionOk="0">
                  <a:moveTo>
                    <a:pt x="0" y="0"/>
                  </a:moveTo>
                  <a:lnTo>
                    <a:pt x="0" y="68360"/>
                  </a:lnTo>
                  <a:lnTo>
                    <a:pt x="110743" y="68360"/>
                  </a:lnTo>
                  <a:lnTo>
                    <a:pt x="110743" y="6494"/>
                  </a:lnTo>
                  <a:lnTo>
                    <a:pt x="37598" y="6494"/>
                  </a:lnTo>
                  <a:lnTo>
                    <a:pt x="31104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127" name="Shape 1080"/>
            <p:cNvCxnSpPr/>
            <p:nvPr/>
          </p:nvCxnSpPr>
          <p:spPr>
            <a:xfrm>
              <a:off x="8677486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8" name="Shape 1081"/>
            <p:cNvCxnSpPr/>
            <p:nvPr/>
          </p:nvCxnSpPr>
          <p:spPr>
            <a:xfrm>
              <a:off x="8677486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9" name="Shape 1082"/>
            <p:cNvCxnSpPr/>
            <p:nvPr/>
          </p:nvCxnSpPr>
          <p:spPr>
            <a:xfrm>
              <a:off x="867229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0" name="Shape 1083"/>
            <p:cNvCxnSpPr/>
            <p:nvPr/>
          </p:nvCxnSpPr>
          <p:spPr>
            <a:xfrm flipH="1">
              <a:off x="9488450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1" name="Shape 1084"/>
            <p:cNvCxnSpPr/>
            <p:nvPr/>
          </p:nvCxnSpPr>
          <p:spPr>
            <a:xfrm flipH="1">
              <a:off x="9488450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2" name="Shape 1085"/>
            <p:cNvCxnSpPr/>
            <p:nvPr/>
          </p:nvCxnSpPr>
          <p:spPr>
            <a:xfrm flipH="1">
              <a:off x="949364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133" name="Shape 1086"/>
          <p:cNvGrpSpPr/>
          <p:nvPr/>
        </p:nvGrpSpPr>
        <p:grpSpPr>
          <a:xfrm>
            <a:off x="8515202" y="3203470"/>
            <a:ext cx="538605" cy="594235"/>
            <a:chOff x="8672293" y="3792910"/>
            <a:chExt cx="951600" cy="1049700"/>
          </a:xfrm>
        </p:grpSpPr>
        <p:sp>
          <p:nvSpPr>
            <p:cNvPr id="134" name="Shape 1087"/>
            <p:cNvSpPr/>
            <p:nvPr/>
          </p:nvSpPr>
          <p:spPr>
            <a:xfrm>
              <a:off x="8672293" y="3792910"/>
              <a:ext cx="951600" cy="1049700"/>
            </a:xfrm>
            <a:prstGeom prst="can">
              <a:avLst>
                <a:gd name="adj" fmla="val 25000"/>
              </a:avLst>
            </a:prstGeom>
            <a:solidFill>
              <a:srgbClr val="D8443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Shape 1088"/>
            <p:cNvSpPr/>
            <p:nvPr/>
          </p:nvSpPr>
          <p:spPr>
            <a:xfrm>
              <a:off x="8881117" y="4208396"/>
              <a:ext cx="528520" cy="374612"/>
            </a:xfrm>
            <a:custGeom>
              <a:avLst/>
              <a:gdLst/>
              <a:ahLst/>
              <a:cxnLst/>
              <a:rect l="0" t="0" r="0" b="0"/>
              <a:pathLst>
                <a:path w="110743" h="68360" extrusionOk="0">
                  <a:moveTo>
                    <a:pt x="0" y="0"/>
                  </a:moveTo>
                  <a:lnTo>
                    <a:pt x="0" y="68360"/>
                  </a:lnTo>
                  <a:lnTo>
                    <a:pt x="110743" y="68360"/>
                  </a:lnTo>
                  <a:lnTo>
                    <a:pt x="110743" y="6494"/>
                  </a:lnTo>
                  <a:lnTo>
                    <a:pt x="37598" y="6494"/>
                  </a:lnTo>
                  <a:lnTo>
                    <a:pt x="31104" y="0"/>
                  </a:ln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136" name="Shape 1089"/>
            <p:cNvCxnSpPr/>
            <p:nvPr/>
          </p:nvCxnSpPr>
          <p:spPr>
            <a:xfrm>
              <a:off x="8677486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7" name="Shape 1090"/>
            <p:cNvCxnSpPr/>
            <p:nvPr/>
          </p:nvCxnSpPr>
          <p:spPr>
            <a:xfrm>
              <a:off x="8677486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8" name="Shape 1091"/>
            <p:cNvCxnSpPr/>
            <p:nvPr/>
          </p:nvCxnSpPr>
          <p:spPr>
            <a:xfrm>
              <a:off x="867229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9" name="Shape 1092"/>
            <p:cNvCxnSpPr/>
            <p:nvPr/>
          </p:nvCxnSpPr>
          <p:spPr>
            <a:xfrm flipH="1">
              <a:off x="9488450" y="4090795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0" name="Shape 1093"/>
            <p:cNvCxnSpPr/>
            <p:nvPr/>
          </p:nvCxnSpPr>
          <p:spPr>
            <a:xfrm flipH="1">
              <a:off x="9488450" y="4336891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1" name="Shape 1094"/>
            <p:cNvCxnSpPr/>
            <p:nvPr/>
          </p:nvCxnSpPr>
          <p:spPr>
            <a:xfrm flipH="1">
              <a:off x="9493643" y="4582988"/>
              <a:ext cx="130200" cy="5040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142" name="Shape 1095"/>
          <p:cNvGrpSpPr/>
          <p:nvPr/>
        </p:nvGrpSpPr>
        <p:grpSpPr>
          <a:xfrm>
            <a:off x="7312450" y="4408469"/>
            <a:ext cx="764270" cy="756405"/>
            <a:chOff x="230975" y="2070012"/>
            <a:chExt cx="1444200" cy="1429337"/>
          </a:xfrm>
        </p:grpSpPr>
        <p:sp>
          <p:nvSpPr>
            <p:cNvPr id="143" name="Shape 1096"/>
            <p:cNvSpPr/>
            <p:nvPr/>
          </p:nvSpPr>
          <p:spPr>
            <a:xfrm rot="-5400000">
              <a:off x="668825" y="2493000"/>
              <a:ext cx="568500" cy="1444200"/>
            </a:xfrm>
            <a:prstGeom prst="flowChartDelay">
              <a:avLst/>
            </a:prstGeom>
            <a:solidFill>
              <a:srgbClr val="4285F4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097"/>
            <p:cNvSpPr/>
            <p:nvPr/>
          </p:nvSpPr>
          <p:spPr>
            <a:xfrm>
              <a:off x="478025" y="2070012"/>
              <a:ext cx="950100" cy="950100"/>
            </a:xfrm>
            <a:prstGeom prst="ellipse">
              <a:avLst/>
            </a:prstGeom>
            <a:solidFill>
              <a:srgbClr val="4285F4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5" name="Shape 1098"/>
          <p:cNvSpPr txBox="1"/>
          <p:nvPr/>
        </p:nvSpPr>
        <p:spPr>
          <a:xfrm>
            <a:off x="7312400" y="5148177"/>
            <a:ext cx="764100" cy="5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</a:p>
        </p:txBody>
      </p:sp>
      <p:grpSp>
        <p:nvGrpSpPr>
          <p:cNvPr id="146" name="Shape 1100"/>
          <p:cNvGrpSpPr/>
          <p:nvPr/>
        </p:nvGrpSpPr>
        <p:grpSpPr>
          <a:xfrm>
            <a:off x="7236268" y="3011660"/>
            <a:ext cx="742752" cy="735108"/>
            <a:chOff x="230975" y="2070012"/>
            <a:chExt cx="1444200" cy="1429337"/>
          </a:xfrm>
        </p:grpSpPr>
        <p:sp>
          <p:nvSpPr>
            <p:cNvPr id="147" name="Shape 1101"/>
            <p:cNvSpPr/>
            <p:nvPr/>
          </p:nvSpPr>
          <p:spPr>
            <a:xfrm rot="-5400000">
              <a:off x="668825" y="2493000"/>
              <a:ext cx="568500" cy="1444200"/>
            </a:xfrm>
            <a:prstGeom prst="flowChartDelay">
              <a:avLst/>
            </a:prstGeom>
            <a:solidFill>
              <a:srgbClr val="D84437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102"/>
            <p:cNvSpPr/>
            <p:nvPr/>
          </p:nvSpPr>
          <p:spPr>
            <a:xfrm>
              <a:off x="478025" y="2070012"/>
              <a:ext cx="950100" cy="950100"/>
            </a:xfrm>
            <a:prstGeom prst="ellipse">
              <a:avLst/>
            </a:prstGeom>
            <a:solidFill>
              <a:srgbClr val="D84437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9" name="Shape 1103"/>
          <p:cNvSpPr txBox="1"/>
          <p:nvPr/>
        </p:nvSpPr>
        <p:spPr>
          <a:xfrm>
            <a:off x="7236200" y="3691617"/>
            <a:ext cx="764100" cy="5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D84437"/>
                </a:solidFill>
                <a:latin typeface="Roboto"/>
                <a:ea typeface="Roboto"/>
                <a:cs typeface="Roboto"/>
                <a:sym typeface="Roboto"/>
              </a:rPr>
              <a:t>Cluster Admin</a:t>
            </a:r>
          </a:p>
        </p:txBody>
      </p:sp>
      <p:grpSp>
        <p:nvGrpSpPr>
          <p:cNvPr id="150" name="Shape 1105"/>
          <p:cNvGrpSpPr/>
          <p:nvPr/>
        </p:nvGrpSpPr>
        <p:grpSpPr>
          <a:xfrm>
            <a:off x="8967415" y="4324195"/>
            <a:ext cx="573038" cy="672576"/>
            <a:chOff x="8158675" y="2813462"/>
            <a:chExt cx="1165660" cy="1368137"/>
          </a:xfrm>
        </p:grpSpPr>
        <p:grpSp>
          <p:nvGrpSpPr>
            <p:cNvPr id="151" name="Shape 1106"/>
            <p:cNvGrpSpPr/>
            <p:nvPr/>
          </p:nvGrpSpPr>
          <p:grpSpPr>
            <a:xfrm>
              <a:off x="8158675" y="2813462"/>
              <a:ext cx="1165660" cy="1368137"/>
              <a:chOff x="8158675" y="2813462"/>
              <a:chExt cx="1165660" cy="1368137"/>
            </a:xfrm>
          </p:grpSpPr>
          <p:sp>
            <p:nvSpPr>
              <p:cNvPr id="161" name="Shape 1107"/>
              <p:cNvSpPr/>
              <p:nvPr/>
            </p:nvSpPr>
            <p:spPr>
              <a:xfrm>
                <a:off x="8158675" y="2838800"/>
                <a:ext cx="696900" cy="1342800"/>
              </a:xfrm>
              <a:prstGeom prst="rect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2" name="Shape 1108"/>
              <p:cNvSpPr/>
              <p:nvPr/>
            </p:nvSpPr>
            <p:spPr>
              <a:xfrm>
                <a:off x="8597850" y="3298100"/>
                <a:ext cx="696900" cy="883500"/>
              </a:xfrm>
              <a:prstGeom prst="rect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3" name="Shape 1109"/>
              <p:cNvSpPr/>
              <p:nvPr/>
            </p:nvSpPr>
            <p:spPr>
              <a:xfrm>
                <a:off x="8885135" y="2813462"/>
                <a:ext cx="439200" cy="459300"/>
              </a:xfrm>
              <a:prstGeom prst="rtTriangle">
                <a:avLst/>
              </a:prstGeom>
              <a:solidFill>
                <a:srgbClr val="4285F4"/>
              </a:solidFill>
              <a:ln w="2857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2" name="Shape 1110"/>
            <p:cNvGrpSpPr/>
            <p:nvPr/>
          </p:nvGrpSpPr>
          <p:grpSpPr>
            <a:xfrm>
              <a:off x="8461341" y="3432443"/>
              <a:ext cx="560302" cy="618063"/>
              <a:chOff x="8672293" y="3792910"/>
              <a:chExt cx="951600" cy="1049700"/>
            </a:xfrm>
          </p:grpSpPr>
          <p:sp>
            <p:nvSpPr>
              <p:cNvPr id="153" name="Shape 1111"/>
              <p:cNvSpPr/>
              <p:nvPr/>
            </p:nvSpPr>
            <p:spPr>
              <a:xfrm>
                <a:off x="8672293" y="3792910"/>
                <a:ext cx="951600" cy="1049700"/>
              </a:xfrm>
              <a:prstGeom prst="can">
                <a:avLst>
                  <a:gd name="adj" fmla="val 25000"/>
                </a:avLst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endParaRPr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" name="Shape 1112"/>
              <p:cNvSpPr/>
              <p:nvPr/>
            </p:nvSpPr>
            <p:spPr>
              <a:xfrm>
                <a:off x="8881117" y="4208396"/>
                <a:ext cx="528520" cy="374612"/>
              </a:xfrm>
              <a:custGeom>
                <a:avLst/>
                <a:gdLst/>
                <a:ahLst/>
                <a:cxnLst/>
                <a:rect l="0" t="0" r="0" b="0"/>
                <a:pathLst>
                  <a:path w="110743" h="68360" extrusionOk="0">
                    <a:moveTo>
                      <a:pt x="0" y="0"/>
                    </a:moveTo>
                    <a:lnTo>
                      <a:pt x="0" y="68360"/>
                    </a:lnTo>
                    <a:lnTo>
                      <a:pt x="110743" y="68360"/>
                    </a:lnTo>
                    <a:lnTo>
                      <a:pt x="110743" y="6494"/>
                    </a:lnTo>
                    <a:lnTo>
                      <a:pt x="37598" y="6494"/>
                    </a:lnTo>
                    <a:lnTo>
                      <a:pt x="31104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  <p:cxnSp>
            <p:nvCxnSpPr>
              <p:cNvPr id="155" name="Shape 1113"/>
              <p:cNvCxnSpPr/>
              <p:nvPr/>
            </p:nvCxnSpPr>
            <p:spPr>
              <a:xfrm>
                <a:off x="8677486" y="4090795"/>
                <a:ext cx="130200" cy="50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56" name="Shape 1114"/>
              <p:cNvCxnSpPr/>
              <p:nvPr/>
            </p:nvCxnSpPr>
            <p:spPr>
              <a:xfrm>
                <a:off x="8677486" y="4336891"/>
                <a:ext cx="130200" cy="50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57" name="Shape 1115"/>
              <p:cNvCxnSpPr/>
              <p:nvPr/>
            </p:nvCxnSpPr>
            <p:spPr>
              <a:xfrm>
                <a:off x="8672293" y="4582988"/>
                <a:ext cx="130200" cy="50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58" name="Shape 1116"/>
              <p:cNvCxnSpPr/>
              <p:nvPr/>
            </p:nvCxnSpPr>
            <p:spPr>
              <a:xfrm flipH="1">
                <a:off x="9488450" y="4090795"/>
                <a:ext cx="130200" cy="50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59" name="Shape 1117"/>
              <p:cNvCxnSpPr/>
              <p:nvPr/>
            </p:nvCxnSpPr>
            <p:spPr>
              <a:xfrm flipH="1">
                <a:off x="9488450" y="4336891"/>
                <a:ext cx="130200" cy="50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60" name="Shape 1118"/>
              <p:cNvCxnSpPr/>
              <p:nvPr/>
            </p:nvCxnSpPr>
            <p:spPr>
              <a:xfrm flipH="1">
                <a:off x="9493643" y="4582988"/>
                <a:ext cx="130200" cy="50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</p:grpSp>
      <p:sp>
        <p:nvSpPr>
          <p:cNvPr id="164" name="Shape 1119"/>
          <p:cNvSpPr txBox="1"/>
          <p:nvPr/>
        </p:nvSpPr>
        <p:spPr>
          <a:xfrm>
            <a:off x="9523377" y="4403878"/>
            <a:ext cx="887700" cy="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PVClaim</a:t>
            </a:r>
          </a:p>
        </p:txBody>
      </p:sp>
      <p:sp>
        <p:nvSpPr>
          <p:cNvPr id="165" name="Shape 1120"/>
          <p:cNvSpPr txBox="1"/>
          <p:nvPr/>
        </p:nvSpPr>
        <p:spPr>
          <a:xfrm>
            <a:off x="8174275" y="2897998"/>
            <a:ext cx="2236802" cy="3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D84437"/>
                </a:solidFill>
                <a:latin typeface="Roboto"/>
                <a:ea typeface="Roboto"/>
                <a:cs typeface="Roboto"/>
                <a:sym typeface="Roboto"/>
              </a:rPr>
              <a:t>PersistentVolumes (PV)</a:t>
            </a:r>
          </a:p>
        </p:txBody>
      </p:sp>
      <p:cxnSp>
        <p:nvCxnSpPr>
          <p:cNvPr id="166" name="Shape 1121"/>
          <p:cNvCxnSpPr/>
          <p:nvPr/>
        </p:nvCxnSpPr>
        <p:spPr>
          <a:xfrm flipH="1">
            <a:off x="7872350" y="3470502"/>
            <a:ext cx="649800" cy="210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67" name="Shape 1122"/>
          <p:cNvCxnSpPr/>
          <p:nvPr/>
        </p:nvCxnSpPr>
        <p:spPr>
          <a:xfrm flipH="1">
            <a:off x="8120812" y="4695277"/>
            <a:ext cx="649800" cy="210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round/>
            <a:headEnd type="triangl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886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45" grpId="0"/>
      <p:bldP spid="149" grpId="0"/>
      <p:bldP spid="164" grpId="0"/>
      <p:bldP spid="1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55" y="3193904"/>
            <a:ext cx="3708400" cy="2578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Admin &lt;- PersistentVolume (PV)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Persistent volume represents a schedulable, requestable storage identity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 be networked storage, local storage, etc</a:t>
            </a:r>
          </a:p>
        </p:txBody>
      </p:sp>
      <p:cxnSp>
        <p:nvCxnSpPr>
          <p:cNvPr id="67" name="Straight Arrow Connector 66"/>
          <p:cNvCxnSpPr>
            <a:stCxn id="9" idx="1"/>
          </p:cNvCxnSpPr>
          <p:nvPr/>
        </p:nvCxnSpPr>
        <p:spPr>
          <a:xfrm flipH="1">
            <a:off x="2743201" y="3531343"/>
            <a:ext cx="2743200" cy="102777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86401" y="3346677"/>
            <a:ext cx="524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Size of this volume. This is a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binding </a:t>
            </a:r>
            <a:r>
              <a:rPr 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option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5" name="Cloud 84"/>
          <p:cNvSpPr/>
          <p:nvPr/>
        </p:nvSpPr>
        <p:spPr>
          <a:xfrm>
            <a:off x="5112617" y="4175024"/>
            <a:ext cx="6842316" cy="18570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Kubernetes will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NOT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enforce size limit!  It’s the responsibility of underline storage solution!</a:t>
            </a:r>
          </a:p>
        </p:txBody>
      </p:sp>
    </p:spTree>
    <p:extLst>
      <p:ext uri="{BB962C8B-B14F-4D97-AF65-F5344CB8AC3E}">
        <p14:creationId xmlns:p14="http://schemas.microsoft.com/office/powerpoint/2010/main" val="17094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55" y="3193904"/>
            <a:ext cx="3708400" cy="2578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</a:t>
            </a:r>
            <a:r>
              <a:rPr lang="en-US" dirty="0"/>
              <a:t>-</a:t>
            </a:r>
            <a:r>
              <a:rPr lang="en-US" dirty="0" smtClean="0"/>
              <a:t>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Admin &lt;- PersistentVolume (PV)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Persistent volume represents a schedulable, requestable storage identity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 be networked storage, local storage, etc</a:t>
            </a:r>
          </a:p>
        </p:txBody>
      </p:sp>
      <p:cxnSp>
        <p:nvCxnSpPr>
          <p:cNvPr id="74" name="Straight Arrow Connector 73"/>
          <p:cNvCxnSpPr>
            <a:stCxn id="75" idx="1"/>
          </p:cNvCxnSpPr>
          <p:nvPr/>
        </p:nvCxnSpPr>
        <p:spPr>
          <a:xfrm flipH="1">
            <a:off x="2910625" y="3637859"/>
            <a:ext cx="2498500" cy="131618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409125" y="3037694"/>
            <a:ext cx="645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Access mode of the volume. Again, this is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binding option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 - RWO, the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volume can be mounted as read-write by a single node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 - ROX, the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volume can be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mounted as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read-only by many nodes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 - RWX, the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volume can be mounted as read-write by many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nodes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Cloud 18"/>
          <p:cNvSpPr/>
          <p:nvPr/>
        </p:nvSpPr>
        <p:spPr>
          <a:xfrm>
            <a:off x="5022761" y="4195709"/>
            <a:ext cx="7167855" cy="17285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Kubernetes will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NOT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enforce access mode specified in PV specification.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6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5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55" y="3193904"/>
            <a:ext cx="3708400" cy="2578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</a:t>
            </a:r>
            <a:r>
              <a:rPr lang="en-US" dirty="0"/>
              <a:t>-</a:t>
            </a:r>
            <a:r>
              <a:rPr lang="en-US" dirty="0" smtClean="0"/>
              <a:t>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Admin &lt;- PersistentVolume (PV)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Persistent volume represents a schedulable, requestable storage identity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 be networked storage, local storage, etc</a:t>
            </a:r>
          </a:p>
        </p:txBody>
      </p:sp>
      <p:cxnSp>
        <p:nvCxnSpPr>
          <p:cNvPr id="77" name="Straight Arrow Connector 76"/>
          <p:cNvCxnSpPr>
            <a:stCxn id="81" idx="1"/>
          </p:cNvCxnSpPr>
          <p:nvPr/>
        </p:nvCxnSpPr>
        <p:spPr>
          <a:xfrm flipH="1">
            <a:off x="3567448" y="3752118"/>
            <a:ext cx="1716228" cy="13546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283676" y="3151953"/>
            <a:ext cx="6671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What happens if the volume is released, i.e. when a claim is deleted.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 - Retain,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manual reclamation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 - Recycle, basic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scrub (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rm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-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rf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/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thevolume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/*) DEPRECATED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- Delete, delete associated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storage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asset, e.g. glusterfs volume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68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&lt;- PersistentVolumeClaim (PVC)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Claim volumes of specific size and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modes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4661335" y="4064304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93" y="2821184"/>
            <a:ext cx="2349451" cy="33744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8" y="2211285"/>
            <a:ext cx="3697299" cy="3984356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871693" y="4837922"/>
            <a:ext cx="2108636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45554" y="3764827"/>
            <a:ext cx="2108636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2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</a:t>
            </a:r>
            <a:r>
              <a:rPr lang="en-US" dirty="0"/>
              <a:t>-</a:t>
            </a:r>
            <a:r>
              <a:rPr lang="en-US" dirty="0" smtClean="0"/>
              <a:t>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&lt;- PersistentVolumeClaim (PVC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66" y="3056796"/>
            <a:ext cx="3708400" cy="2578100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 rot="2700000">
            <a:off x="4703188" y="4091737"/>
            <a:ext cx="914400" cy="914400"/>
          </a:xfrm>
          <a:prstGeom prst="plus">
            <a:avLst>
              <a:gd name="adj" fmla="val 45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710" y="3304446"/>
            <a:ext cx="2654300" cy="2082800"/>
          </a:xfrm>
          <a:prstGeom prst="rect">
            <a:avLst/>
          </a:prstGeom>
        </p:spPr>
      </p:pic>
      <p:sp>
        <p:nvSpPr>
          <p:cNvPr id="12" name="Cloud 11"/>
          <p:cNvSpPr/>
          <p:nvPr/>
        </p:nvSpPr>
        <p:spPr>
          <a:xfrm>
            <a:off x="341644" y="5601951"/>
            <a:ext cx="4771269" cy="90152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PV size smaller than requested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7363969" y="1774450"/>
            <a:ext cx="1599728" cy="90152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Question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3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</a:t>
            </a:r>
            <a:r>
              <a:rPr lang="en-US" dirty="0"/>
              <a:t>-</a:t>
            </a:r>
            <a:r>
              <a:rPr lang="en-US" dirty="0" smtClean="0"/>
              <a:t>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&lt;- PersistentVolumeClaim (PVC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766" y="3056796"/>
            <a:ext cx="3708400" cy="2578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310" y="3279046"/>
            <a:ext cx="2679700" cy="2133600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 rot="2700000">
            <a:off x="4703188" y="4091737"/>
            <a:ext cx="914400" cy="914400"/>
          </a:xfrm>
          <a:prstGeom prst="plus">
            <a:avLst>
              <a:gd name="adj" fmla="val 45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>
            <a:off x="341644" y="5601951"/>
            <a:ext cx="4655359" cy="90152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PV access mode doesn’t match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7363969" y="1774450"/>
            <a:ext cx="1599728" cy="90152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Question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8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</a:t>
            </a:r>
            <a:r>
              <a:rPr lang="en-US" dirty="0"/>
              <a:t>-</a:t>
            </a:r>
            <a:r>
              <a:rPr lang="en-US" dirty="0" smtClean="0"/>
              <a:t>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&lt;- PersistentVolumeClaim (PVC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10" y="3279046"/>
            <a:ext cx="2679700" cy="2133600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4661335" y="4103530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812" y="2866296"/>
            <a:ext cx="3860800" cy="2959100"/>
          </a:xfrm>
          <a:prstGeom prst="rect">
            <a:avLst/>
          </a:prstGeom>
        </p:spPr>
      </p:pic>
      <p:sp>
        <p:nvSpPr>
          <p:cNvPr id="10" name="Cloud 9"/>
          <p:cNvSpPr/>
          <p:nvPr/>
        </p:nvSpPr>
        <p:spPr>
          <a:xfrm>
            <a:off x="7363969" y="1774450"/>
            <a:ext cx="1599728" cy="90152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Question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&lt;- PersistentVolumeClaim (PVC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34" y="2961546"/>
            <a:ext cx="3695700" cy="276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10" y="3329846"/>
            <a:ext cx="2806700" cy="2032000"/>
          </a:xfrm>
          <a:prstGeom prst="rect">
            <a:avLst/>
          </a:prstGeom>
        </p:spPr>
      </p:pic>
      <p:sp>
        <p:nvSpPr>
          <p:cNvPr id="10" name="Cross 9"/>
          <p:cNvSpPr/>
          <p:nvPr/>
        </p:nvSpPr>
        <p:spPr>
          <a:xfrm rot="2700000">
            <a:off x="4774022" y="4091736"/>
            <a:ext cx="914400" cy="914400"/>
          </a:xfrm>
          <a:prstGeom prst="plus">
            <a:avLst>
              <a:gd name="adj" fmla="val 45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>
            <a:off x="341644" y="5601951"/>
            <a:ext cx="4951573" cy="10908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PV access mode doesn’t match (even if RWO &lt; RWX, admin should add RWO to PV)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7363969" y="1774450"/>
            <a:ext cx="1599728" cy="90152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Question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5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&lt;-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Pod with PVC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Pod using PVC via the same Volume concept we learned before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doesn’t care about PV or underline storage anymore - it is abstracted away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709" y="3571053"/>
            <a:ext cx="2806700" cy="203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23" y="3082103"/>
            <a:ext cx="3238500" cy="30099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flipH="1">
            <a:off x="4945488" y="4344737"/>
            <a:ext cx="100455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6079" y="5603053"/>
            <a:ext cx="1043189" cy="61877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35937" y="3986889"/>
            <a:ext cx="1043189" cy="618779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" grpId="0" animBg="1"/>
      <p:bldP spid="7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Overview -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599" y="1661157"/>
            <a:ext cx="572346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API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Objects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System Abstraction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Desired state of world: Specification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Actual/Current state of world: Status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Object Kind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Pod, Service, Namespace, Volume, etc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Object Operation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CRUD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Watch</a:t>
            </a:r>
          </a:p>
        </p:txBody>
      </p:sp>
      <p:sp>
        <p:nvSpPr>
          <p:cNvPr id="5" name="Rectangle 4"/>
          <p:cNvSpPr/>
          <p:nvPr/>
        </p:nvSpPr>
        <p:spPr>
          <a:xfrm>
            <a:off x="7128933" y="1823739"/>
            <a:ext cx="347980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apiVersion</a:t>
            </a:r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: v1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kind: Node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metadata: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labels: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  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beta.kubernetes.io</a:t>
            </a:r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/arch: amd64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  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beta.kubernetes.io</a:t>
            </a:r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/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os</a:t>
            </a:r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linux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  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kubernetes.io</a:t>
            </a:r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/hostname: 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minikube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name: 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minikube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resourceVersion</a:t>
            </a:r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: "1027609"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selfLink</a:t>
            </a:r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: /api/v1/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nodesminikube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uid</a:t>
            </a:r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: 21ffcb42-0f69-11e7-a9ff-080027e561ba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spec: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externalID</a:t>
            </a:r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minikube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status: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addresses: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- address: 192.168.99.101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  type: 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LegacyHostIP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- address: 192.168.99.101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  type: 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InternalIP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- address: </a:t>
            </a:r>
            <a:r>
              <a:rPr lang="en-US" sz="1200" dirty="0" err="1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minikube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200" dirty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     type: </a:t>
            </a:r>
            <a:r>
              <a:rPr lang="en-US" sz="1200" dirty="0" smtClean="0">
                <a:solidFill>
                  <a:srgbClr val="202729"/>
                </a:solidFill>
                <a:latin typeface="Times" charset="0"/>
                <a:ea typeface="Times" charset="0"/>
                <a:cs typeface="Times" charset="0"/>
              </a:rPr>
              <a:t>Hostname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598" y="5885498"/>
            <a:ext cx="572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Who maintains the states?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667" y="4854190"/>
            <a:ext cx="1448430" cy="10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&lt;-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Pod with PVC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709" y="3571053"/>
            <a:ext cx="2806700" cy="203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11" y="2728010"/>
            <a:ext cx="1566162" cy="1455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11" y="4571214"/>
            <a:ext cx="1555123" cy="1452255"/>
          </a:xfrm>
          <a:prstGeom prst="rect">
            <a:avLst/>
          </a:prstGeom>
        </p:spPr>
      </p:pic>
      <p:sp>
        <p:nvSpPr>
          <p:cNvPr id="13" name="Cloud 12"/>
          <p:cNvSpPr/>
          <p:nvPr/>
        </p:nvSpPr>
        <p:spPr>
          <a:xfrm>
            <a:off x="5084409" y="1581739"/>
            <a:ext cx="5489146" cy="136752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Question: two pods using one RWO?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907" y="3709115"/>
            <a:ext cx="1893938" cy="18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1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User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&lt;-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Pod with PVC</a:t>
            </a:r>
          </a:p>
        </p:txBody>
      </p:sp>
      <p:sp>
        <p:nvSpPr>
          <p:cNvPr id="12" name="Shape 832"/>
          <p:cNvSpPr/>
          <p:nvPr/>
        </p:nvSpPr>
        <p:spPr>
          <a:xfrm>
            <a:off x="3331040" y="2931082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834"/>
          <p:cNvSpPr/>
          <p:nvPr/>
        </p:nvSpPr>
        <p:spPr>
          <a:xfrm>
            <a:off x="1099685" y="2931082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Can 14"/>
          <p:cNvSpPr/>
          <p:nvPr/>
        </p:nvSpPr>
        <p:spPr>
          <a:xfrm>
            <a:off x="2854115" y="4321568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Shape 781"/>
          <p:cNvGrpSpPr/>
          <p:nvPr/>
        </p:nvGrpSpPr>
        <p:grpSpPr>
          <a:xfrm>
            <a:off x="1780654" y="3511511"/>
            <a:ext cx="571149" cy="515631"/>
            <a:chOff x="8372160" y="3765348"/>
            <a:chExt cx="1283113" cy="1200516"/>
          </a:xfrm>
        </p:grpSpPr>
        <p:grpSp>
          <p:nvGrpSpPr>
            <p:cNvPr id="17" name="Shape 782"/>
            <p:cNvGrpSpPr/>
            <p:nvPr/>
          </p:nvGrpSpPr>
          <p:grpSpPr>
            <a:xfrm>
              <a:off x="8372160" y="3765348"/>
              <a:ext cx="1283113" cy="1200516"/>
              <a:chOff x="6636910" y="3934369"/>
              <a:chExt cx="1283113" cy="1200516"/>
            </a:xfrm>
          </p:grpSpPr>
          <p:sp>
            <p:nvSpPr>
              <p:cNvPr id="67" name="Shape 783"/>
              <p:cNvSpPr/>
              <p:nvPr/>
            </p:nvSpPr>
            <p:spPr>
              <a:xfrm>
                <a:off x="6636910" y="3967885"/>
                <a:ext cx="1167000" cy="11670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68" name="Shape 784"/>
              <p:cNvGrpSpPr/>
              <p:nvPr/>
            </p:nvGrpSpPr>
            <p:grpSpPr>
              <a:xfrm>
                <a:off x="7380623" y="3934369"/>
                <a:ext cx="539400" cy="539100"/>
                <a:chOff x="7380623" y="3934369"/>
                <a:chExt cx="539400" cy="539100"/>
              </a:xfrm>
            </p:grpSpPr>
            <p:sp>
              <p:nvSpPr>
                <p:cNvPr id="69" name="Shape 785"/>
                <p:cNvSpPr/>
                <p:nvPr/>
              </p:nvSpPr>
              <p:spPr>
                <a:xfrm>
                  <a:off x="7380623" y="3934369"/>
                  <a:ext cx="539400" cy="539100"/>
                </a:xfrm>
                <a:prstGeom prst="ellipse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0" name="Shape 786"/>
                <p:cNvSpPr/>
                <p:nvPr/>
              </p:nvSpPr>
              <p:spPr>
                <a:xfrm>
                  <a:off x="7461162" y="4014914"/>
                  <a:ext cx="378300" cy="37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71" name="Shape 787"/>
                <p:cNvSpPr/>
                <p:nvPr/>
              </p:nvSpPr>
              <p:spPr>
                <a:xfrm rot="5400000">
                  <a:off x="7592362" y="4131014"/>
                  <a:ext cx="168600" cy="1458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8" name="Shape 788"/>
            <p:cNvGrpSpPr/>
            <p:nvPr/>
          </p:nvGrpSpPr>
          <p:grpSpPr>
            <a:xfrm rot="388938">
              <a:off x="8507637" y="4067694"/>
              <a:ext cx="298952" cy="294746"/>
              <a:chOff x="7805858" y="4507142"/>
              <a:chExt cx="599477" cy="591161"/>
            </a:xfrm>
          </p:grpSpPr>
          <p:grpSp>
            <p:nvGrpSpPr>
              <p:cNvPr id="52" name="Shape 789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54" name="Shape 790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56" name="Shape 791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7" name="Shape 792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8" name="Shape 793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9" name="Shape 794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0" name="Shape 795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1" name="Shape 796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2" name="Shape 797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3" name="Shape 798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4" name="Shape 799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5" name="Shape 800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6" name="Shape 801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55" name="Shape 802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53" name="Shape 803"/>
              <p:cNvSpPr/>
              <p:nvPr/>
            </p:nvSpPr>
            <p:spPr>
              <a:xfrm>
                <a:off x="7963675" y="465755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" name="Shape 804"/>
            <p:cNvGrpSpPr/>
            <p:nvPr/>
          </p:nvGrpSpPr>
          <p:grpSpPr>
            <a:xfrm rot="389700">
              <a:off x="8831168" y="4093964"/>
              <a:ext cx="169058" cy="166654"/>
              <a:chOff x="7805858" y="4507142"/>
              <a:chExt cx="599477" cy="591161"/>
            </a:xfrm>
          </p:grpSpPr>
          <p:grpSp>
            <p:nvGrpSpPr>
              <p:cNvPr id="36" name="Shape 805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39" name="Shape 806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41" name="Shape 807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2" name="Shape 808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3" name="Shape 809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4" name="Shape 810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5" name="Shape 811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6" name="Shape 812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7" name="Shape 813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8" name="Shape 814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9" name="Shape 815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0" name="Shape 816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1" name="Shape 817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40" name="Shape 818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38" name="Shape 819"/>
              <p:cNvSpPr/>
              <p:nvPr/>
            </p:nvSpPr>
            <p:spPr>
              <a:xfrm>
                <a:off x="7962329" y="465770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" name="Shape 820"/>
            <p:cNvGrpSpPr/>
            <p:nvPr/>
          </p:nvGrpSpPr>
          <p:grpSpPr>
            <a:xfrm>
              <a:off x="8726645" y="4269643"/>
              <a:ext cx="599477" cy="591161"/>
              <a:chOff x="7805858" y="4507142"/>
              <a:chExt cx="599477" cy="591161"/>
            </a:xfrm>
          </p:grpSpPr>
          <p:grpSp>
            <p:nvGrpSpPr>
              <p:cNvPr id="21" name="Shape 821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23" name="Shape 822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25" name="Shape 823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6" name="Shape 824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7" name="Shape 825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8" name="Shape 826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9" name="Shape 827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0" name="Shape 828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1" name="Shape 829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2" name="Shape 830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3" name="Shape 831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4" name="Shape 832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35" name="Shape 833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24" name="Shape 834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22" name="Shape 835"/>
              <p:cNvSpPr/>
              <p:nvPr/>
            </p:nvSpPr>
            <p:spPr>
              <a:xfrm>
                <a:off x="7952062" y="4658875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72" name="Shape 781"/>
          <p:cNvGrpSpPr/>
          <p:nvPr/>
        </p:nvGrpSpPr>
        <p:grpSpPr>
          <a:xfrm>
            <a:off x="1160138" y="3511511"/>
            <a:ext cx="571149" cy="515631"/>
            <a:chOff x="8372160" y="3765348"/>
            <a:chExt cx="1283113" cy="1200516"/>
          </a:xfrm>
        </p:grpSpPr>
        <p:grpSp>
          <p:nvGrpSpPr>
            <p:cNvPr id="73" name="Shape 782"/>
            <p:cNvGrpSpPr/>
            <p:nvPr/>
          </p:nvGrpSpPr>
          <p:grpSpPr>
            <a:xfrm>
              <a:off x="8372160" y="3765348"/>
              <a:ext cx="1283113" cy="1200516"/>
              <a:chOff x="6636910" y="3934369"/>
              <a:chExt cx="1283113" cy="1200516"/>
            </a:xfrm>
          </p:grpSpPr>
          <p:sp>
            <p:nvSpPr>
              <p:cNvPr id="122" name="Shape 783"/>
              <p:cNvSpPr/>
              <p:nvPr/>
            </p:nvSpPr>
            <p:spPr>
              <a:xfrm>
                <a:off x="6636910" y="3967885"/>
                <a:ext cx="1167000" cy="11670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23" name="Shape 784"/>
              <p:cNvGrpSpPr/>
              <p:nvPr/>
            </p:nvGrpSpPr>
            <p:grpSpPr>
              <a:xfrm>
                <a:off x="7380623" y="3934369"/>
                <a:ext cx="539400" cy="539100"/>
                <a:chOff x="7380623" y="3934369"/>
                <a:chExt cx="539400" cy="539100"/>
              </a:xfrm>
            </p:grpSpPr>
            <p:sp>
              <p:nvSpPr>
                <p:cNvPr id="124" name="Shape 785"/>
                <p:cNvSpPr/>
                <p:nvPr/>
              </p:nvSpPr>
              <p:spPr>
                <a:xfrm>
                  <a:off x="7380623" y="3934369"/>
                  <a:ext cx="539400" cy="539100"/>
                </a:xfrm>
                <a:prstGeom prst="ellipse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25" name="Shape 786"/>
                <p:cNvSpPr/>
                <p:nvPr/>
              </p:nvSpPr>
              <p:spPr>
                <a:xfrm>
                  <a:off x="7461162" y="4014914"/>
                  <a:ext cx="378300" cy="37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26" name="Shape 787"/>
                <p:cNvSpPr/>
                <p:nvPr/>
              </p:nvSpPr>
              <p:spPr>
                <a:xfrm rot="5400000">
                  <a:off x="7592362" y="4131014"/>
                  <a:ext cx="168600" cy="1458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74" name="Shape 788"/>
            <p:cNvGrpSpPr/>
            <p:nvPr/>
          </p:nvGrpSpPr>
          <p:grpSpPr>
            <a:xfrm rot="388938">
              <a:off x="8507637" y="4067694"/>
              <a:ext cx="298952" cy="294746"/>
              <a:chOff x="7805858" y="4507142"/>
              <a:chExt cx="599477" cy="591161"/>
            </a:xfrm>
          </p:grpSpPr>
          <p:grpSp>
            <p:nvGrpSpPr>
              <p:cNvPr id="107" name="Shape 789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09" name="Shape 790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11" name="Shape 791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2" name="Shape 792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3" name="Shape 793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4" name="Shape 794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5" name="Shape 795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6" name="Shape 796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7" name="Shape 797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8" name="Shape 798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19" name="Shape 799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0" name="Shape 800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21" name="Shape 801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10" name="Shape 802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08" name="Shape 803"/>
              <p:cNvSpPr/>
              <p:nvPr/>
            </p:nvSpPr>
            <p:spPr>
              <a:xfrm>
                <a:off x="7963675" y="465755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5" name="Shape 804"/>
            <p:cNvGrpSpPr/>
            <p:nvPr/>
          </p:nvGrpSpPr>
          <p:grpSpPr>
            <a:xfrm rot="389700">
              <a:off x="8831168" y="4093964"/>
              <a:ext cx="169058" cy="166654"/>
              <a:chOff x="7805858" y="4507142"/>
              <a:chExt cx="599477" cy="591161"/>
            </a:xfrm>
          </p:grpSpPr>
          <p:grpSp>
            <p:nvGrpSpPr>
              <p:cNvPr id="92" name="Shape 805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94" name="Shape 806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96" name="Shape 807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7" name="Shape 808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8" name="Shape 809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9" name="Shape 810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0" name="Shape 811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1" name="Shape 812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2" name="Shape 813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3" name="Shape 814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4" name="Shape 815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5" name="Shape 816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06" name="Shape 817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95" name="Shape 818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93" name="Shape 819"/>
              <p:cNvSpPr/>
              <p:nvPr/>
            </p:nvSpPr>
            <p:spPr>
              <a:xfrm>
                <a:off x="7962329" y="465770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6" name="Shape 820"/>
            <p:cNvGrpSpPr/>
            <p:nvPr/>
          </p:nvGrpSpPr>
          <p:grpSpPr>
            <a:xfrm>
              <a:off x="8726645" y="4269643"/>
              <a:ext cx="599477" cy="591161"/>
              <a:chOff x="7805858" y="4507142"/>
              <a:chExt cx="599477" cy="591161"/>
            </a:xfrm>
          </p:grpSpPr>
          <p:grpSp>
            <p:nvGrpSpPr>
              <p:cNvPr id="77" name="Shape 821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79" name="Shape 822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81" name="Shape 823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2" name="Shape 824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3" name="Shape 825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4" name="Shape 826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5" name="Shape 827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6" name="Shape 828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7" name="Shape 829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8" name="Shape 830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9" name="Shape 831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0" name="Shape 832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91" name="Shape 833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80" name="Shape 834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78" name="Shape 835"/>
              <p:cNvSpPr/>
              <p:nvPr/>
            </p:nvSpPr>
            <p:spPr>
              <a:xfrm>
                <a:off x="7952062" y="4658875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cxnSp>
        <p:nvCxnSpPr>
          <p:cNvPr id="127" name="Straight Arrow Connector 126"/>
          <p:cNvCxnSpPr>
            <a:stCxn id="15" idx="2"/>
            <a:endCxn id="14" idx="3"/>
          </p:cNvCxnSpPr>
          <p:nvPr/>
        </p:nvCxnSpPr>
        <p:spPr>
          <a:xfrm flipH="1" flipV="1">
            <a:off x="1751510" y="4063282"/>
            <a:ext cx="1102605" cy="4631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Shape 832"/>
          <p:cNvSpPr/>
          <p:nvPr/>
        </p:nvSpPr>
        <p:spPr>
          <a:xfrm>
            <a:off x="9016878" y="2931082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834"/>
          <p:cNvSpPr/>
          <p:nvPr/>
        </p:nvSpPr>
        <p:spPr>
          <a:xfrm>
            <a:off x="6785523" y="2931082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Can 129"/>
          <p:cNvSpPr/>
          <p:nvPr/>
        </p:nvSpPr>
        <p:spPr>
          <a:xfrm>
            <a:off x="8539953" y="4321568"/>
            <a:ext cx="339634" cy="4096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Shape 781"/>
          <p:cNvGrpSpPr/>
          <p:nvPr/>
        </p:nvGrpSpPr>
        <p:grpSpPr>
          <a:xfrm>
            <a:off x="7466492" y="3511511"/>
            <a:ext cx="571149" cy="515631"/>
            <a:chOff x="8372160" y="3765348"/>
            <a:chExt cx="1283113" cy="1200516"/>
          </a:xfrm>
        </p:grpSpPr>
        <p:grpSp>
          <p:nvGrpSpPr>
            <p:cNvPr id="132" name="Shape 782"/>
            <p:cNvGrpSpPr/>
            <p:nvPr/>
          </p:nvGrpSpPr>
          <p:grpSpPr>
            <a:xfrm>
              <a:off x="8372160" y="3765348"/>
              <a:ext cx="1283113" cy="1200516"/>
              <a:chOff x="6636910" y="3934369"/>
              <a:chExt cx="1283113" cy="1200516"/>
            </a:xfrm>
          </p:grpSpPr>
          <p:sp>
            <p:nvSpPr>
              <p:cNvPr id="181" name="Shape 783"/>
              <p:cNvSpPr/>
              <p:nvPr/>
            </p:nvSpPr>
            <p:spPr>
              <a:xfrm>
                <a:off x="6636910" y="3967885"/>
                <a:ext cx="1167000" cy="11670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182" name="Shape 784"/>
              <p:cNvGrpSpPr/>
              <p:nvPr/>
            </p:nvGrpSpPr>
            <p:grpSpPr>
              <a:xfrm>
                <a:off x="7380623" y="3934369"/>
                <a:ext cx="539400" cy="539100"/>
                <a:chOff x="7380623" y="3934369"/>
                <a:chExt cx="539400" cy="539100"/>
              </a:xfrm>
            </p:grpSpPr>
            <p:sp>
              <p:nvSpPr>
                <p:cNvPr id="183" name="Shape 785"/>
                <p:cNvSpPr/>
                <p:nvPr/>
              </p:nvSpPr>
              <p:spPr>
                <a:xfrm>
                  <a:off x="7380623" y="3934369"/>
                  <a:ext cx="539400" cy="539100"/>
                </a:xfrm>
                <a:prstGeom prst="ellipse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84" name="Shape 786"/>
                <p:cNvSpPr/>
                <p:nvPr/>
              </p:nvSpPr>
              <p:spPr>
                <a:xfrm>
                  <a:off x="7461162" y="4014914"/>
                  <a:ext cx="378300" cy="37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85" name="Shape 787"/>
                <p:cNvSpPr/>
                <p:nvPr/>
              </p:nvSpPr>
              <p:spPr>
                <a:xfrm rot="5400000">
                  <a:off x="7592362" y="4131014"/>
                  <a:ext cx="168600" cy="1458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33" name="Shape 788"/>
            <p:cNvGrpSpPr/>
            <p:nvPr/>
          </p:nvGrpSpPr>
          <p:grpSpPr>
            <a:xfrm rot="388938">
              <a:off x="8507637" y="4067694"/>
              <a:ext cx="298952" cy="294746"/>
              <a:chOff x="7805858" y="4507142"/>
              <a:chExt cx="599477" cy="591161"/>
            </a:xfrm>
          </p:grpSpPr>
          <p:grpSp>
            <p:nvGrpSpPr>
              <p:cNvPr id="166" name="Shape 789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68" name="Shape 790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70" name="Shape 791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1" name="Shape 792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2" name="Shape 793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3" name="Shape 794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4" name="Shape 795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5" name="Shape 796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6" name="Shape 797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7" name="Shape 798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8" name="Shape 799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79" name="Shape 800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80" name="Shape 801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69" name="Shape 802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67" name="Shape 803"/>
              <p:cNvSpPr/>
              <p:nvPr/>
            </p:nvSpPr>
            <p:spPr>
              <a:xfrm>
                <a:off x="7963675" y="465755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34" name="Shape 804"/>
            <p:cNvGrpSpPr/>
            <p:nvPr/>
          </p:nvGrpSpPr>
          <p:grpSpPr>
            <a:xfrm rot="389700">
              <a:off x="8831168" y="4093964"/>
              <a:ext cx="169058" cy="166654"/>
              <a:chOff x="7805858" y="4507142"/>
              <a:chExt cx="599477" cy="591161"/>
            </a:xfrm>
          </p:grpSpPr>
          <p:grpSp>
            <p:nvGrpSpPr>
              <p:cNvPr id="151" name="Shape 805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53" name="Shape 806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55" name="Shape 807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6" name="Shape 808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7" name="Shape 809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8" name="Shape 810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9" name="Shape 811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0" name="Shape 812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1" name="Shape 813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2" name="Shape 814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3" name="Shape 815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4" name="Shape 816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65" name="Shape 817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54" name="Shape 818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52" name="Shape 819"/>
              <p:cNvSpPr/>
              <p:nvPr/>
            </p:nvSpPr>
            <p:spPr>
              <a:xfrm>
                <a:off x="7962329" y="465770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35" name="Shape 820"/>
            <p:cNvGrpSpPr/>
            <p:nvPr/>
          </p:nvGrpSpPr>
          <p:grpSpPr>
            <a:xfrm>
              <a:off x="8726645" y="4269643"/>
              <a:ext cx="599477" cy="591161"/>
              <a:chOff x="7805858" y="4507142"/>
              <a:chExt cx="599477" cy="591161"/>
            </a:xfrm>
          </p:grpSpPr>
          <p:grpSp>
            <p:nvGrpSpPr>
              <p:cNvPr id="136" name="Shape 821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38" name="Shape 822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40" name="Shape 823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1" name="Shape 824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2" name="Shape 825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3" name="Shape 826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4" name="Shape 827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5" name="Shape 828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6" name="Shape 829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7" name="Shape 830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8" name="Shape 831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49" name="Shape 832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50" name="Shape 833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39" name="Shape 834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37" name="Shape 835"/>
              <p:cNvSpPr/>
              <p:nvPr/>
            </p:nvSpPr>
            <p:spPr>
              <a:xfrm>
                <a:off x="7952062" y="4658875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86" name="Shape 781"/>
          <p:cNvGrpSpPr/>
          <p:nvPr/>
        </p:nvGrpSpPr>
        <p:grpSpPr>
          <a:xfrm>
            <a:off x="9098664" y="3535464"/>
            <a:ext cx="571149" cy="515631"/>
            <a:chOff x="8372160" y="3765348"/>
            <a:chExt cx="1283113" cy="1200516"/>
          </a:xfrm>
        </p:grpSpPr>
        <p:grpSp>
          <p:nvGrpSpPr>
            <p:cNvPr id="187" name="Shape 782"/>
            <p:cNvGrpSpPr/>
            <p:nvPr/>
          </p:nvGrpSpPr>
          <p:grpSpPr>
            <a:xfrm>
              <a:off x="8372160" y="3765348"/>
              <a:ext cx="1283113" cy="1200516"/>
              <a:chOff x="6636910" y="3934369"/>
              <a:chExt cx="1283113" cy="1200516"/>
            </a:xfrm>
          </p:grpSpPr>
          <p:sp>
            <p:nvSpPr>
              <p:cNvPr id="236" name="Shape 783"/>
              <p:cNvSpPr/>
              <p:nvPr/>
            </p:nvSpPr>
            <p:spPr>
              <a:xfrm>
                <a:off x="6636910" y="3967885"/>
                <a:ext cx="1167000" cy="11670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237" name="Shape 784"/>
              <p:cNvGrpSpPr/>
              <p:nvPr/>
            </p:nvGrpSpPr>
            <p:grpSpPr>
              <a:xfrm>
                <a:off x="7380623" y="3934369"/>
                <a:ext cx="539400" cy="539100"/>
                <a:chOff x="7380623" y="3934369"/>
                <a:chExt cx="539400" cy="539100"/>
              </a:xfrm>
            </p:grpSpPr>
            <p:sp>
              <p:nvSpPr>
                <p:cNvPr id="238" name="Shape 785"/>
                <p:cNvSpPr/>
                <p:nvPr/>
              </p:nvSpPr>
              <p:spPr>
                <a:xfrm>
                  <a:off x="7380623" y="3934369"/>
                  <a:ext cx="539400" cy="539100"/>
                </a:xfrm>
                <a:prstGeom prst="ellipse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39" name="Shape 786"/>
                <p:cNvSpPr/>
                <p:nvPr/>
              </p:nvSpPr>
              <p:spPr>
                <a:xfrm>
                  <a:off x="7461162" y="4014914"/>
                  <a:ext cx="378300" cy="37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0" name="Shape 787"/>
                <p:cNvSpPr/>
                <p:nvPr/>
              </p:nvSpPr>
              <p:spPr>
                <a:xfrm rot="5400000">
                  <a:off x="7592362" y="4131014"/>
                  <a:ext cx="168600" cy="1458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88" name="Shape 788"/>
            <p:cNvGrpSpPr/>
            <p:nvPr/>
          </p:nvGrpSpPr>
          <p:grpSpPr>
            <a:xfrm rot="388938">
              <a:off x="8507637" y="4067694"/>
              <a:ext cx="298952" cy="294746"/>
              <a:chOff x="7805858" y="4507142"/>
              <a:chExt cx="599477" cy="591161"/>
            </a:xfrm>
          </p:grpSpPr>
          <p:grpSp>
            <p:nvGrpSpPr>
              <p:cNvPr id="221" name="Shape 789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223" name="Shape 790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225" name="Shape 791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26" name="Shape 792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27" name="Shape 793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28" name="Shape 794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29" name="Shape 795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30" name="Shape 796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31" name="Shape 797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32" name="Shape 798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33" name="Shape 799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34" name="Shape 800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35" name="Shape 801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224" name="Shape 802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222" name="Shape 803"/>
              <p:cNvSpPr/>
              <p:nvPr/>
            </p:nvSpPr>
            <p:spPr>
              <a:xfrm>
                <a:off x="7963675" y="465755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9" name="Shape 804"/>
            <p:cNvGrpSpPr/>
            <p:nvPr/>
          </p:nvGrpSpPr>
          <p:grpSpPr>
            <a:xfrm rot="389700">
              <a:off x="8831168" y="4093964"/>
              <a:ext cx="169058" cy="166654"/>
              <a:chOff x="7805858" y="4507142"/>
              <a:chExt cx="599477" cy="591161"/>
            </a:xfrm>
          </p:grpSpPr>
          <p:grpSp>
            <p:nvGrpSpPr>
              <p:cNvPr id="206" name="Shape 805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208" name="Shape 806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210" name="Shape 807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11" name="Shape 808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12" name="Shape 809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13" name="Shape 810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14" name="Shape 811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15" name="Shape 812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16" name="Shape 813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17" name="Shape 814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18" name="Shape 815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19" name="Shape 816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20" name="Shape 817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209" name="Shape 818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207" name="Shape 819"/>
              <p:cNvSpPr/>
              <p:nvPr/>
            </p:nvSpPr>
            <p:spPr>
              <a:xfrm>
                <a:off x="7962329" y="465770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0" name="Shape 820"/>
            <p:cNvGrpSpPr/>
            <p:nvPr/>
          </p:nvGrpSpPr>
          <p:grpSpPr>
            <a:xfrm>
              <a:off x="8726645" y="4269643"/>
              <a:ext cx="599477" cy="591161"/>
              <a:chOff x="7805858" y="4507142"/>
              <a:chExt cx="599477" cy="591161"/>
            </a:xfrm>
          </p:grpSpPr>
          <p:grpSp>
            <p:nvGrpSpPr>
              <p:cNvPr id="191" name="Shape 821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193" name="Shape 822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195" name="Shape 823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96" name="Shape 824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97" name="Shape 825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98" name="Shape 826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199" name="Shape 827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0" name="Shape 828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1" name="Shape 829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2" name="Shape 830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3" name="Shape 831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4" name="Shape 832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205" name="Shape 833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194" name="Shape 834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192" name="Shape 835"/>
              <p:cNvSpPr/>
              <p:nvPr/>
            </p:nvSpPr>
            <p:spPr>
              <a:xfrm>
                <a:off x="7952062" y="4658875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cxnSp>
        <p:nvCxnSpPr>
          <p:cNvPr id="241" name="Straight Arrow Connector 240"/>
          <p:cNvCxnSpPr>
            <a:stCxn id="130" idx="2"/>
            <a:endCxn id="129" idx="3"/>
          </p:cNvCxnSpPr>
          <p:nvPr/>
        </p:nvCxnSpPr>
        <p:spPr>
          <a:xfrm flipH="1" flipV="1">
            <a:off x="7437348" y="4063282"/>
            <a:ext cx="1102605" cy="46312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Cloud 244"/>
          <p:cNvSpPr/>
          <p:nvPr/>
        </p:nvSpPr>
        <p:spPr>
          <a:xfrm>
            <a:off x="1953601" y="2261181"/>
            <a:ext cx="2140661" cy="6019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Lucky case!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6" name="Cloud 245"/>
          <p:cNvSpPr/>
          <p:nvPr/>
        </p:nvSpPr>
        <p:spPr>
          <a:xfrm>
            <a:off x="7002478" y="2238689"/>
            <a:ext cx="1830214" cy="6501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Bad case!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247" name="Shape 862"/>
          <p:cNvGrpSpPr/>
          <p:nvPr/>
        </p:nvGrpSpPr>
        <p:grpSpPr>
          <a:xfrm>
            <a:off x="9098664" y="2344637"/>
            <a:ext cx="2238171" cy="1208621"/>
            <a:chOff x="5369935" y="780125"/>
            <a:chExt cx="2742848" cy="2968550"/>
          </a:xfrm>
        </p:grpSpPr>
        <p:sp>
          <p:nvSpPr>
            <p:cNvPr id="248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endParaRPr lang="en" sz="1400" b="0" i="0" u="none" strike="noStrike" cap="none" dirty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2" name="Picture 2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512" y="2401843"/>
            <a:ext cx="596900" cy="457200"/>
          </a:xfrm>
          <a:prstGeom prst="rect">
            <a:avLst/>
          </a:prstGeom>
        </p:spPr>
      </p:pic>
      <p:sp>
        <p:nvSpPr>
          <p:cNvPr id="253" name="Cloud 252"/>
          <p:cNvSpPr/>
          <p:nvPr/>
        </p:nvSpPr>
        <p:spPr>
          <a:xfrm>
            <a:off x="592429" y="5019025"/>
            <a:ext cx="10547796" cy="8218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Not yet decided how to handle this.  Lack the ability to say a RWO PV can only mount to a single node but can be mounted via multiple Pods.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67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2" grpId="0" animBg="1"/>
      <p:bldP spid="14" grpId="0" animBg="1"/>
      <p:bldP spid="15" grpId="0" animBg="1"/>
      <p:bldP spid="128" grpId="0" animBg="1"/>
      <p:bldP spid="129" grpId="0" animBg="1"/>
      <p:bldP spid="130" grpId="0" animBg="1"/>
      <p:bldP spid="245" grpId="0" animBg="1"/>
      <p:bldP spid="246" grpId="0" animBg="1"/>
      <p:bldP spid="25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830"/>
          <p:cNvSpPr/>
          <p:nvPr/>
        </p:nvSpPr>
        <p:spPr>
          <a:xfrm>
            <a:off x="2388224" y="3997623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85403" y="235345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PV</a:t>
            </a:r>
            <a:endParaRPr lang="en-US"/>
          </a:p>
        </p:txBody>
      </p:sp>
      <p:pic>
        <p:nvPicPr>
          <p:cNvPr id="268" name="Picture 2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316" y="2858206"/>
            <a:ext cx="1312848" cy="912699"/>
          </a:xfrm>
          <a:prstGeom prst="rect">
            <a:avLst/>
          </a:prstGeom>
        </p:spPr>
      </p:pic>
      <p:sp>
        <p:nvSpPr>
          <p:cNvPr id="269" name="TextBox 268"/>
          <p:cNvSpPr txBox="1"/>
          <p:nvPr/>
        </p:nvSpPr>
        <p:spPr>
          <a:xfrm>
            <a:off x="1247269" y="467270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PV &amp; PVC workflow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830"/>
          <p:cNvSpPr/>
          <p:nvPr/>
        </p:nvSpPr>
        <p:spPr>
          <a:xfrm>
            <a:off x="2388224" y="3997623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pic>
        <p:nvPicPr>
          <p:cNvPr id="268" name="Picture 2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730" y="3161401"/>
            <a:ext cx="483182" cy="33591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47269" y="467270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  <p:grpSp>
        <p:nvGrpSpPr>
          <p:cNvPr id="23" name="Shape 862"/>
          <p:cNvGrpSpPr/>
          <p:nvPr/>
        </p:nvGrpSpPr>
        <p:grpSpPr>
          <a:xfrm>
            <a:off x="4067212" y="1731946"/>
            <a:ext cx="3480314" cy="1223853"/>
            <a:chOff x="5369935" y="780125"/>
            <a:chExt cx="2742848" cy="2968550"/>
          </a:xfrm>
        </p:grpSpPr>
        <p:sp>
          <p:nvSpPr>
            <p:cNvPr id="24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Save it for future usage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25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17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830"/>
          <p:cNvSpPr/>
          <p:nvPr/>
        </p:nvSpPr>
        <p:spPr>
          <a:xfrm>
            <a:off x="2388224" y="3997623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85403" y="23534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PVC</a:t>
            </a:r>
            <a:endParaRPr lang="en-US" dirty="0"/>
          </a:p>
        </p:txBody>
      </p:sp>
      <p:sp>
        <p:nvSpPr>
          <p:cNvPr id="269" name="TextBox 268"/>
          <p:cNvSpPr txBox="1"/>
          <p:nvPr/>
        </p:nvSpPr>
        <p:spPr>
          <a:xfrm>
            <a:off x="1348259" y="467599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63" y="2902603"/>
            <a:ext cx="1222713" cy="10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7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830"/>
          <p:cNvSpPr/>
          <p:nvPr/>
        </p:nvSpPr>
        <p:spPr>
          <a:xfrm>
            <a:off x="2388224" y="3997623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1348259" y="468325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</a:t>
            </a:r>
            <a:endParaRPr lang="en-US"/>
          </a:p>
        </p:txBody>
      </p:sp>
      <p:grpSp>
        <p:nvGrpSpPr>
          <p:cNvPr id="24" name="Shape 862"/>
          <p:cNvGrpSpPr/>
          <p:nvPr/>
        </p:nvGrpSpPr>
        <p:grpSpPr>
          <a:xfrm>
            <a:off x="4426226" y="1837806"/>
            <a:ext cx="3146674" cy="1850094"/>
            <a:chOff x="5269576" y="1071511"/>
            <a:chExt cx="2742848" cy="2677164"/>
          </a:xfrm>
        </p:grpSpPr>
        <p:sp>
          <p:nvSpPr>
            <p:cNvPr id="25" name="Shape 863"/>
            <p:cNvSpPr/>
            <p:nvPr/>
          </p:nvSpPr>
          <p:spPr>
            <a:xfrm>
              <a:off x="5269576" y="1071511"/>
              <a:ext cx="2742848" cy="972822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Save and bind PV/PVC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26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730" y="3161401"/>
            <a:ext cx="483182" cy="3359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13" y="3177074"/>
            <a:ext cx="383789" cy="3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830"/>
          <p:cNvSpPr/>
          <p:nvPr/>
        </p:nvSpPr>
        <p:spPr>
          <a:xfrm>
            <a:off x="2388224" y="3997623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85403" y="235345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Pod</a:t>
            </a:r>
            <a:endParaRPr lang="en-US" dirty="0"/>
          </a:p>
        </p:txBody>
      </p:sp>
      <p:sp>
        <p:nvSpPr>
          <p:cNvPr id="269" name="TextBox 268"/>
          <p:cNvSpPr txBox="1"/>
          <p:nvPr/>
        </p:nvSpPr>
        <p:spPr>
          <a:xfrm>
            <a:off x="1348259" y="467599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63" y="2902603"/>
            <a:ext cx="1222713" cy="10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1348259" y="467599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</a:t>
            </a:r>
            <a:endParaRPr lang="en-US"/>
          </a:p>
        </p:txBody>
      </p:sp>
      <p:sp>
        <p:nvSpPr>
          <p:cNvPr id="23" name="Shape 830"/>
          <p:cNvSpPr/>
          <p:nvPr/>
        </p:nvSpPr>
        <p:spPr>
          <a:xfrm rot="20563462">
            <a:off x="6475086" y="2938884"/>
            <a:ext cx="792234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" name="Shape 862"/>
          <p:cNvGrpSpPr/>
          <p:nvPr/>
        </p:nvGrpSpPr>
        <p:grpSpPr>
          <a:xfrm>
            <a:off x="7160655" y="1331543"/>
            <a:ext cx="3947908" cy="1405966"/>
            <a:chOff x="5369935" y="780125"/>
            <a:chExt cx="2742848" cy="2968550"/>
          </a:xfrm>
        </p:grpSpPr>
        <p:sp>
          <p:nvSpPr>
            <p:cNvPr id="25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Fetch PVC and PV, then follow the same steps as Volume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26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1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PV and PVC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Problem solved?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Not portable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Not secure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Not flexible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Not scalable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949" y="2183123"/>
            <a:ext cx="3314700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37" y="2030723"/>
            <a:ext cx="3111500" cy="32766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117939" y="34267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Cloud 253"/>
          <p:cNvSpPr/>
          <p:nvPr/>
        </p:nvSpPr>
        <p:spPr>
          <a:xfrm>
            <a:off x="836164" y="5624927"/>
            <a:ext cx="3774473" cy="90152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Not flexible and scalable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2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StorageClass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StorageClass is an API object created by admin to enable dynamic provisioning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reate PersistentVolume on request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llow more configuration parameters</a:t>
            </a:r>
          </a:p>
        </p:txBody>
      </p:sp>
      <p:pic>
        <p:nvPicPr>
          <p:cNvPr id="242" name="Picture 2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16" y="3371671"/>
            <a:ext cx="54483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Overview - Design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599" y="1648094"/>
            <a:ext cx="11726334" cy="4618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Declarative -&gt; imperative: State your desired result, let the system actuate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e.g. I (user) want a persistent volume with size 10G backed by Ceph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Control loops: Observe, Rectify, Repeat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e.g. Ack! I (controller) will find a volume with at least 10G from Ceph, and if failed, will create on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for you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Simple &gt; Complex: Try to do as little as possible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e.g. I will find a volume from Ceph for you, but I do not know how to attach it; it’s someone else’s problem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Modularity: Components, interfaces &amp; plugin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e.g. I provision Ceph volume based on kubernetes interface. There is also a GluserFS plugin to provision GluserFS.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Legacy Compatible: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Meet users where they are, requiring apps to change is a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non-starter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e.g. Upgrading kubernetes cluster doesn’t require user to update application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Open &gt; Closed: Open Source, Standards, JSON, REST, etc</a:t>
            </a:r>
          </a:p>
        </p:txBody>
      </p:sp>
      <p:sp>
        <p:nvSpPr>
          <p:cNvPr id="7" name="Cloud 6"/>
          <p:cNvSpPr/>
          <p:nvPr/>
        </p:nvSpPr>
        <p:spPr>
          <a:xfrm>
            <a:off x="5760720" y="4499650"/>
            <a:ext cx="4885508" cy="136557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>
                <a:latin typeface="Times" charset="0"/>
                <a:ea typeface="Times" charset="0"/>
                <a:cs typeface="Times" charset="0"/>
              </a:rPr>
              <a:t>Eric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Raymond’s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17 Unix Rules</a:t>
            </a:r>
          </a:p>
        </p:txBody>
      </p:sp>
    </p:spTree>
    <p:extLst>
      <p:ext uri="{BB962C8B-B14F-4D97-AF65-F5344CB8AC3E}">
        <p14:creationId xmlns:p14="http://schemas.microsoft.com/office/powerpoint/2010/main" val="2920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StorageClass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830"/>
          <p:cNvSpPr/>
          <p:nvPr/>
        </p:nvSpPr>
        <p:spPr>
          <a:xfrm>
            <a:off x="2388224" y="3997623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6524" y="26337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" charset="0"/>
                <a:ea typeface="Times" charset="0"/>
                <a:cs typeface="Times" charset="0"/>
              </a:rPr>
              <a:t>StorageClass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1247269" y="467270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78" y="3135582"/>
            <a:ext cx="1548017" cy="5448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599" y="1648094"/>
            <a:ext cx="117263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Create PersistentVolume on request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StorageClass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1247269" y="467270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541" y="3140449"/>
            <a:ext cx="1053542" cy="370827"/>
          </a:xfrm>
          <a:prstGeom prst="rect">
            <a:avLst/>
          </a:prstGeom>
        </p:spPr>
      </p:pic>
      <p:grpSp>
        <p:nvGrpSpPr>
          <p:cNvPr id="24" name="Shape 862"/>
          <p:cNvGrpSpPr/>
          <p:nvPr/>
        </p:nvGrpSpPr>
        <p:grpSpPr>
          <a:xfrm>
            <a:off x="4067212" y="1731946"/>
            <a:ext cx="3480314" cy="1223853"/>
            <a:chOff x="5369935" y="780125"/>
            <a:chExt cx="2742848" cy="2968550"/>
          </a:xfrm>
        </p:grpSpPr>
        <p:sp>
          <p:nvSpPr>
            <p:cNvPr id="25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Save it for future usage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26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77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StorageClass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830"/>
          <p:cNvSpPr/>
          <p:nvPr/>
        </p:nvSpPr>
        <p:spPr>
          <a:xfrm>
            <a:off x="2388224" y="3997623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1348259" y="467270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885403" y="235345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PVC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51" y="2894896"/>
            <a:ext cx="1374872" cy="101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StorageClass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1348259" y="467599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</a:t>
            </a:r>
            <a:endParaRPr lang="en-US" dirty="0"/>
          </a:p>
        </p:txBody>
      </p:sp>
      <p:grpSp>
        <p:nvGrpSpPr>
          <p:cNvPr id="24" name="Shape 862"/>
          <p:cNvGrpSpPr/>
          <p:nvPr/>
        </p:nvGrpSpPr>
        <p:grpSpPr>
          <a:xfrm>
            <a:off x="4067212" y="1731946"/>
            <a:ext cx="3480314" cy="1223853"/>
            <a:chOff x="5369935" y="780125"/>
            <a:chExt cx="2742848" cy="2968550"/>
          </a:xfrm>
        </p:grpSpPr>
        <p:sp>
          <p:nvSpPr>
            <p:cNvPr id="25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Save it for future usage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26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15" y="3094799"/>
            <a:ext cx="531211" cy="4348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541" y="3140449"/>
            <a:ext cx="1053542" cy="3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StorageClass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1348259" y="467599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user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54" y="2034075"/>
            <a:ext cx="1448430" cy="1078393"/>
          </a:xfrm>
          <a:prstGeom prst="rect">
            <a:avLst/>
          </a:prstGeom>
        </p:spPr>
      </p:pic>
      <p:grpSp>
        <p:nvGrpSpPr>
          <p:cNvPr id="31" name="Shape 862"/>
          <p:cNvGrpSpPr/>
          <p:nvPr/>
        </p:nvGrpSpPr>
        <p:grpSpPr>
          <a:xfrm>
            <a:off x="4147934" y="1493174"/>
            <a:ext cx="2390308" cy="972184"/>
            <a:chOff x="5369935" y="780125"/>
            <a:chExt cx="2742848" cy="2371609"/>
          </a:xfrm>
        </p:grpSpPr>
        <p:sp>
          <p:nvSpPr>
            <p:cNvPr id="32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Future is coming!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33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865"/>
            <p:cNvSpPr/>
            <p:nvPr/>
          </p:nvSpPr>
          <p:spPr>
            <a:xfrm>
              <a:off x="6156837" y="2616960"/>
              <a:ext cx="253499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866"/>
            <p:cNvSpPr/>
            <p:nvPr/>
          </p:nvSpPr>
          <p:spPr>
            <a:xfrm>
              <a:off x="5893757" y="2969035"/>
              <a:ext cx="182699" cy="182699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320621" y="2336503"/>
            <a:ext cx="2089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In-tree Provisioner</a:t>
            </a:r>
          </a:p>
          <a:p>
            <a:pPr algn="ctr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or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External Provisioner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StorageClass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0" y="6557700"/>
            <a:ext cx="12192000" cy="184666"/>
          </a:xfrm>
        </p:spPr>
        <p:txBody>
          <a:bodyPr/>
          <a:lstStyle/>
          <a:p>
            <a:fld id="{5A9C12DC-491F-9444-86A2-13AC5C62A2FC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09" y="1744173"/>
            <a:ext cx="1448430" cy="1078393"/>
          </a:xfrm>
          <a:prstGeom prst="rect">
            <a:avLst/>
          </a:prstGeom>
        </p:spPr>
      </p:pic>
      <p:grpSp>
        <p:nvGrpSpPr>
          <p:cNvPr id="31" name="Shape 862"/>
          <p:cNvGrpSpPr/>
          <p:nvPr/>
        </p:nvGrpSpPr>
        <p:grpSpPr>
          <a:xfrm>
            <a:off x="4775478" y="1282219"/>
            <a:ext cx="2390308" cy="972184"/>
            <a:chOff x="5369935" y="780125"/>
            <a:chExt cx="2742848" cy="2371609"/>
          </a:xfrm>
        </p:grpSpPr>
        <p:sp>
          <p:nvSpPr>
            <p:cNvPr id="32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Future is coming!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33" name="Shape 864"/>
            <p:cNvSpPr/>
            <p:nvPr/>
          </p:nvSpPr>
          <p:spPr>
            <a:xfrm>
              <a:off x="6437600" y="2239300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865"/>
            <p:cNvSpPr/>
            <p:nvPr/>
          </p:nvSpPr>
          <p:spPr>
            <a:xfrm>
              <a:off x="6156837" y="2616960"/>
              <a:ext cx="253499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866"/>
            <p:cNvSpPr/>
            <p:nvPr/>
          </p:nvSpPr>
          <p:spPr>
            <a:xfrm>
              <a:off x="5893757" y="2969035"/>
              <a:ext cx="182699" cy="182699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42" y="2841945"/>
            <a:ext cx="5943600" cy="196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955" y="2645095"/>
            <a:ext cx="3213100" cy="23622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425003" y="3400016"/>
            <a:ext cx="2202288" cy="413300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57751" y="3555739"/>
            <a:ext cx="2899893" cy="413300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25002" y="4397145"/>
            <a:ext cx="3722931" cy="413300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loud 36"/>
          <p:cNvSpPr/>
          <p:nvPr/>
        </p:nvSpPr>
        <p:spPr>
          <a:xfrm>
            <a:off x="0" y="4945605"/>
            <a:ext cx="8487177" cy="17285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Watch All new Claims, for each one, find its StorageClass based on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spec.storageClassName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 then provision new PV if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class.provisioner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match my name.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" name="Straight Arrow Connector 6"/>
          <p:cNvCxnSpPr>
            <a:stCxn id="29" idx="2"/>
            <a:endCxn id="28" idx="6"/>
          </p:cNvCxnSpPr>
          <p:nvPr/>
        </p:nvCxnSpPr>
        <p:spPr>
          <a:xfrm flipH="1" flipV="1">
            <a:off x="2627291" y="3606666"/>
            <a:ext cx="4930460" cy="15572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StorageClass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Allow more configuration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14" y="2732489"/>
            <a:ext cx="3115355" cy="3162379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5" idx="2"/>
          </p:cNvCxnSpPr>
          <p:nvPr/>
        </p:nvCxnSpPr>
        <p:spPr>
          <a:xfrm flipH="1" flipV="1">
            <a:off x="3015528" y="3812894"/>
            <a:ext cx="1401520" cy="34625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loud 14"/>
          <p:cNvSpPr/>
          <p:nvPr/>
        </p:nvSpPr>
        <p:spPr>
          <a:xfrm>
            <a:off x="4393269" y="3230634"/>
            <a:ext cx="7666209" cy="18570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More options can be added to StorageClass.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For example, ”reclaimPolicy”,  plugin specific options in “parameters”.</a:t>
            </a:r>
          </a:p>
        </p:txBody>
      </p:sp>
    </p:spTree>
    <p:extLst>
      <p:ext uri="{BB962C8B-B14F-4D97-AF65-F5344CB8AC3E}">
        <p14:creationId xmlns:p14="http://schemas.microsoft.com/office/powerpoint/2010/main" val="54039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StorageClass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Evolution Path</a:t>
            </a:r>
          </a:p>
        </p:txBody>
      </p:sp>
      <p:pic>
        <p:nvPicPr>
          <p:cNvPr id="239" name="Picture 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62" y="2700884"/>
            <a:ext cx="2328007" cy="267921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84" y="2698436"/>
            <a:ext cx="2471223" cy="267634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322" y="2029247"/>
            <a:ext cx="3238500" cy="3606800"/>
          </a:xfrm>
          <a:prstGeom prst="rect">
            <a:avLst/>
          </a:prstGeom>
        </p:spPr>
      </p:pic>
      <p:sp>
        <p:nvSpPr>
          <p:cNvPr id="243" name="Rectangle 242"/>
          <p:cNvSpPr/>
          <p:nvPr/>
        </p:nvSpPr>
        <p:spPr>
          <a:xfrm>
            <a:off x="3043766" y="609695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Image Source</a:t>
            </a:r>
            <a:r>
              <a:rPr lang="en-US" sz="140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Google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49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</a:t>
            </a:r>
            <a:r>
              <a:rPr lang="en-US" altLang="zh-CN" dirty="0" smtClean="0"/>
              <a:t>Internals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43" name="Rectangle 242"/>
          <p:cNvSpPr/>
          <p:nvPr/>
        </p:nvSpPr>
        <p:spPr>
          <a:xfrm>
            <a:off x="-1156274" y="640333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Image Source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hlinkClick r:id="rId2"/>
              </a:rPr>
              <a:t>Google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54" y="1272985"/>
            <a:ext cx="10316705" cy="510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Volume Resize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Allow users to expand PersistentVolume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case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My data volume is full, I want to expand the volume without 1. losing data; 2. taking my application offline</a:t>
            </a:r>
          </a:p>
        </p:txBody>
      </p:sp>
      <p:sp>
        <p:nvSpPr>
          <p:cNvPr id="10" name="Shape 830"/>
          <p:cNvSpPr/>
          <p:nvPr/>
        </p:nvSpPr>
        <p:spPr>
          <a:xfrm>
            <a:off x="4645039" y="4802565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558" y="3439973"/>
            <a:ext cx="2143610" cy="3048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31" y="3400093"/>
            <a:ext cx="2231793" cy="312868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146640" y="4898135"/>
            <a:ext cx="1588174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17276" y="6016892"/>
            <a:ext cx="1588174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86440" y="4964432"/>
            <a:ext cx="1588174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4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0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Storage System -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Kubernetes Storage System Responsibility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Make storage available for workloads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ndependent of scheduling, workload lifecycle, etc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Easy access via directory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Automatically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Bind/Provision, Attach/Detach, Mount/Unmount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Enforce reclaim policy: recycle, delete, etc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Support multiple types of volumes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ersistent, Ephemeral, Local storage, Network attached, etc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Support multiple types of usage patterns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Direct Access, Static Provisioning, Dynamic Provisioning, etc</a:t>
            </a:r>
          </a:p>
        </p:txBody>
      </p:sp>
    </p:spTree>
    <p:extLst>
      <p:ext uri="{BB962C8B-B14F-4D97-AF65-F5344CB8AC3E}">
        <p14:creationId xmlns:p14="http://schemas.microsoft.com/office/powerpoint/2010/main" val="6242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830"/>
          <p:cNvSpPr/>
          <p:nvPr/>
        </p:nvSpPr>
        <p:spPr>
          <a:xfrm>
            <a:off x="2388224" y="3997623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2398" y="2632449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Update PVC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1348259" y="46232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Expand PersistentVolume Workflow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951" y="3062952"/>
            <a:ext cx="818677" cy="737620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Volume Resize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42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26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1348259" y="460806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303" y="3081473"/>
            <a:ext cx="498985" cy="449581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Volume Resize</a:t>
            </a:r>
            <a:endParaRPr lang="en-US" dirty="0"/>
          </a:p>
        </p:txBody>
      </p:sp>
      <p:grpSp>
        <p:nvGrpSpPr>
          <p:cNvPr id="27" name="Shape 862"/>
          <p:cNvGrpSpPr/>
          <p:nvPr/>
        </p:nvGrpSpPr>
        <p:grpSpPr>
          <a:xfrm>
            <a:off x="1434597" y="4931113"/>
            <a:ext cx="4834463" cy="1031661"/>
            <a:chOff x="5369935" y="-601969"/>
            <a:chExt cx="2742848" cy="2776914"/>
          </a:xfrm>
        </p:grpSpPr>
        <p:sp>
          <p:nvSpPr>
            <p:cNvPr id="28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A resize is requested, mark resize started.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29" name="Shape 864"/>
            <p:cNvSpPr/>
            <p:nvPr/>
          </p:nvSpPr>
          <p:spPr>
            <a:xfrm>
              <a:off x="6494515" y="304648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865"/>
            <p:cNvSpPr/>
            <p:nvPr/>
          </p:nvSpPr>
          <p:spPr>
            <a:xfrm>
              <a:off x="6932009" y="-178541"/>
              <a:ext cx="253499" cy="253499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866"/>
            <p:cNvSpPr/>
            <p:nvPr/>
          </p:nvSpPr>
          <p:spPr>
            <a:xfrm>
              <a:off x="7301230" y="-601969"/>
              <a:ext cx="182699" cy="182699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57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43" name="Shape 826"/>
          <p:cNvSpPr/>
          <p:nvPr/>
        </p:nvSpPr>
        <p:spPr>
          <a:xfrm>
            <a:off x="1613193" y="3871792"/>
            <a:ext cx="5968740" cy="2346015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839"/>
          <p:cNvSpPr/>
          <p:nvPr/>
        </p:nvSpPr>
        <p:spPr>
          <a:xfrm>
            <a:off x="1604352" y="2392499"/>
            <a:ext cx="3276863" cy="3828912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1688499" y="3309282"/>
            <a:ext cx="2302588" cy="33533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1688499" y="3724410"/>
            <a:ext cx="2302588" cy="337733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1688499" y="4141935"/>
            <a:ext cx="2302588" cy="2020210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19" y="2430258"/>
            <a:ext cx="779017" cy="701888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Volume Resize</a:t>
            </a:r>
            <a:endParaRPr lang="en-US" dirty="0"/>
          </a:p>
        </p:txBody>
      </p:sp>
      <p:sp>
        <p:nvSpPr>
          <p:cNvPr id="32" name="Shape 837"/>
          <p:cNvSpPr/>
          <p:nvPr/>
        </p:nvSpPr>
        <p:spPr>
          <a:xfrm>
            <a:off x="1734469" y="4463046"/>
            <a:ext cx="874828" cy="489344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hostPath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Shape 837"/>
          <p:cNvSpPr/>
          <p:nvPr/>
        </p:nvSpPr>
        <p:spPr>
          <a:xfrm>
            <a:off x="1734469" y="5158116"/>
            <a:ext cx="492279" cy="48960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gce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Shape 837"/>
          <p:cNvSpPr/>
          <p:nvPr/>
        </p:nvSpPr>
        <p:spPr>
          <a:xfrm>
            <a:off x="3384844" y="5200751"/>
            <a:ext cx="573969" cy="489601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1400" b="1" i="0" u="none" strike="noStrike" cap="none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ceph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Shape 837"/>
          <p:cNvSpPr/>
          <p:nvPr/>
        </p:nvSpPr>
        <p:spPr>
          <a:xfrm>
            <a:off x="3096831" y="4444981"/>
            <a:ext cx="861982" cy="50740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glusterfs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Shape 837"/>
          <p:cNvSpPr/>
          <p:nvPr/>
        </p:nvSpPr>
        <p:spPr>
          <a:xfrm>
            <a:off x="2398595" y="5383310"/>
            <a:ext cx="861982" cy="507409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mr-IN" sz="14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……</a:t>
            </a:r>
            <a:endParaRPr lang="en" sz="14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55" y="4604706"/>
            <a:ext cx="1283522" cy="1596420"/>
          </a:xfrm>
          <a:prstGeom prst="rect">
            <a:avLst/>
          </a:prstGeom>
        </p:spPr>
      </p:pic>
      <p:sp>
        <p:nvSpPr>
          <p:cNvPr id="37" name="Shape 830"/>
          <p:cNvSpPr/>
          <p:nvPr/>
        </p:nvSpPr>
        <p:spPr>
          <a:xfrm>
            <a:off x="3907210" y="5318455"/>
            <a:ext cx="4264202" cy="168921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Cloud 37"/>
          <p:cNvSpPr/>
          <p:nvPr/>
        </p:nvSpPr>
        <p:spPr>
          <a:xfrm>
            <a:off x="5368066" y="2955998"/>
            <a:ext cx="6476103" cy="12705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Controller imports the same set of libraries seen in kubelet to expand underline storage.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6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243" name="Shape 826"/>
          <p:cNvSpPr/>
          <p:nvPr/>
        </p:nvSpPr>
        <p:spPr>
          <a:xfrm>
            <a:off x="1618104" y="3808942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839"/>
          <p:cNvSpPr/>
          <p:nvPr/>
        </p:nvSpPr>
        <p:spPr>
          <a:xfrm>
            <a:off x="1653662" y="3050298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840"/>
          <p:cNvSpPr/>
          <p:nvPr/>
        </p:nvSpPr>
        <p:spPr>
          <a:xfrm>
            <a:off x="1737808" y="3660574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65" name="Shape 841"/>
          <p:cNvSpPr/>
          <p:nvPr/>
        </p:nvSpPr>
        <p:spPr>
          <a:xfrm>
            <a:off x="1737809" y="4131271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66" name="Shape 842"/>
          <p:cNvSpPr/>
          <p:nvPr/>
        </p:nvSpPr>
        <p:spPr>
          <a:xfrm>
            <a:off x="1748309" y="4610558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Volume Resize</a:t>
            </a:r>
            <a:endParaRPr lang="en-US" dirty="0"/>
          </a:p>
        </p:txBody>
      </p:sp>
      <p:grpSp>
        <p:nvGrpSpPr>
          <p:cNvPr id="27" name="Shape 862"/>
          <p:cNvGrpSpPr/>
          <p:nvPr/>
        </p:nvGrpSpPr>
        <p:grpSpPr>
          <a:xfrm>
            <a:off x="121441" y="5014572"/>
            <a:ext cx="4834463" cy="1378179"/>
            <a:chOff x="5369935" y="-576734"/>
            <a:chExt cx="2742848" cy="2751679"/>
          </a:xfrm>
        </p:grpSpPr>
        <p:sp>
          <p:nvSpPr>
            <p:cNvPr id="28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Successfully expanded underline storage! Now we have resized volume!!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29" name="Shape 864"/>
            <p:cNvSpPr/>
            <p:nvPr/>
          </p:nvSpPr>
          <p:spPr>
            <a:xfrm>
              <a:off x="6494515" y="304648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865"/>
            <p:cNvSpPr/>
            <p:nvPr/>
          </p:nvSpPr>
          <p:spPr>
            <a:xfrm>
              <a:off x="6647816" y="-185672"/>
              <a:ext cx="253499" cy="253498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866"/>
            <p:cNvSpPr/>
            <p:nvPr/>
          </p:nvSpPr>
          <p:spPr>
            <a:xfrm>
              <a:off x="6774565" y="-576734"/>
              <a:ext cx="182699" cy="182699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Shape 827"/>
          <p:cNvSpPr/>
          <p:nvPr/>
        </p:nvSpPr>
        <p:spPr>
          <a:xfrm>
            <a:off x="216570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795" y="46232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50" y="1372487"/>
            <a:ext cx="2744189" cy="2941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845" y="2626991"/>
            <a:ext cx="2965016" cy="3221357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1906365">
            <a:off x="7707869" y="397088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666932" y="3874644"/>
            <a:ext cx="1588174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5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 862"/>
          <p:cNvGrpSpPr/>
          <p:nvPr/>
        </p:nvGrpSpPr>
        <p:grpSpPr>
          <a:xfrm>
            <a:off x="6529892" y="1286076"/>
            <a:ext cx="5188780" cy="1512712"/>
            <a:chOff x="5369935" y="780125"/>
            <a:chExt cx="2742848" cy="2968550"/>
          </a:xfrm>
        </p:grpSpPr>
        <p:sp>
          <p:nvSpPr>
            <p:cNvPr id="22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altLang="zh-CN" sz="1400" dirty="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Not yet! I need to resize filesystem if </a:t>
              </a:r>
              <a:r>
                <a:rPr lang="en-US" altLang="zh-CN" sz="1400" b="1" dirty="0" err="1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pv.spec.capacity</a:t>
              </a:r>
              <a:r>
                <a:rPr lang="en-US" altLang="zh-CN" sz="1400" b="1" dirty="0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 &gt; </a:t>
              </a:r>
              <a:r>
                <a:rPr lang="en-US" altLang="zh-CN" sz="1400" b="1" dirty="0" err="1" smtClean="0">
                  <a:solidFill>
                    <a:srgbClr val="444444"/>
                  </a:solidFill>
                  <a:latin typeface="Open Sans"/>
                  <a:ea typeface="Open Sans"/>
                  <a:cs typeface="Open Sans"/>
                  <a:sym typeface="Open Sans"/>
                </a:rPr>
                <a:t>pvc.status.capacity</a:t>
              </a:r>
              <a:endParaRPr lang="en-US" altLang="zh-CN" sz="1400" b="1" dirty="0" smtClean="0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Shape 864"/>
            <p:cNvSpPr/>
            <p:nvPr/>
          </p:nvSpPr>
          <p:spPr>
            <a:xfrm>
              <a:off x="6394591" y="2321192"/>
              <a:ext cx="406800" cy="406801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865"/>
            <p:cNvSpPr/>
            <p:nvPr/>
          </p:nvSpPr>
          <p:spPr>
            <a:xfrm>
              <a:off x="6221150" y="3030312"/>
              <a:ext cx="253500" cy="2535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866"/>
            <p:cNvSpPr/>
            <p:nvPr/>
          </p:nvSpPr>
          <p:spPr>
            <a:xfrm>
              <a:off x="5967650" y="3565975"/>
              <a:ext cx="182700" cy="1827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altLang="zh-CN" dirty="0"/>
              <a:t>New Features</a:t>
            </a:r>
            <a:r>
              <a:rPr lang="en-US" dirty="0"/>
              <a:t> - Volume Resize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1" name="Shape 833"/>
          <p:cNvSpPr/>
          <p:nvPr/>
        </p:nvSpPr>
        <p:spPr>
          <a:xfrm>
            <a:off x="7797680" y="3961790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28"/>
          <p:cNvSpPr/>
          <p:nvPr/>
        </p:nvSpPr>
        <p:spPr>
          <a:xfrm>
            <a:off x="7351707" y="517309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91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92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93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95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96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03" y="3081473"/>
            <a:ext cx="498985" cy="4495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348259" y="46232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Volume Resize</a:t>
            </a:r>
            <a:endParaRPr lang="en-US" dirty="0"/>
          </a:p>
        </p:txBody>
      </p:sp>
      <p:sp>
        <p:nvSpPr>
          <p:cNvPr id="32" name="Shape 827"/>
          <p:cNvSpPr/>
          <p:nvPr/>
        </p:nvSpPr>
        <p:spPr>
          <a:xfrm>
            <a:off x="216570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795" y="462321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1906365">
            <a:off x="7551605" y="39953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834"/>
          <p:cNvSpPr/>
          <p:nvPr/>
        </p:nvSpPr>
        <p:spPr>
          <a:xfrm>
            <a:off x="1762451" y="3635771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837"/>
          <p:cNvSpPr/>
          <p:nvPr/>
        </p:nvSpPr>
        <p:spPr>
          <a:xfrm>
            <a:off x="1942760" y="408989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0" y="1491666"/>
            <a:ext cx="2471946" cy="3437729"/>
          </a:xfrm>
          <a:prstGeom prst="rect">
            <a:avLst/>
          </a:prstGeom>
        </p:spPr>
      </p:pic>
      <p:grpSp>
        <p:nvGrpSpPr>
          <p:cNvPr id="36" name="Shape 862"/>
          <p:cNvGrpSpPr/>
          <p:nvPr/>
        </p:nvGrpSpPr>
        <p:grpSpPr>
          <a:xfrm>
            <a:off x="229883" y="4714783"/>
            <a:ext cx="4206240" cy="1666438"/>
            <a:chOff x="5369935" y="-576734"/>
            <a:chExt cx="2742848" cy="2751679"/>
          </a:xfrm>
        </p:grpSpPr>
        <p:sp>
          <p:nvSpPr>
            <p:cNvPr id="37" name="Shape 863"/>
            <p:cNvSpPr/>
            <p:nvPr/>
          </p:nvSpPr>
          <p:spPr>
            <a:xfrm>
              <a:off x="5369935" y="780125"/>
              <a:ext cx="2742848" cy="1394820"/>
            </a:xfrm>
            <a:prstGeom prst="cloud">
              <a:avLst/>
            </a:prstGeom>
            <a:noFill/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1400" dirty="0" smtClean="0">
                  <a:solidFill>
                    <a:srgbClr val="444444"/>
                  </a:solidFill>
                  <a:latin typeface="Times" charset="0"/>
                  <a:ea typeface="Times" charset="0"/>
                  <a:cs typeface="Times" charset="0"/>
                  <a:sym typeface="Open Sans"/>
                </a:rPr>
                <a:t>Update PVC for new capacity, which is the final capacity!</a:t>
              </a:r>
              <a:endParaRPr lang="en" sz="1400" b="0" i="0" u="none" strike="noStrike" cap="none" dirty="0">
                <a:solidFill>
                  <a:srgbClr val="444444"/>
                </a:solidFill>
                <a:latin typeface="Times" charset="0"/>
                <a:ea typeface="Times" charset="0"/>
                <a:cs typeface="Times" charset="0"/>
                <a:sym typeface="Open Sans"/>
              </a:endParaRPr>
            </a:p>
          </p:txBody>
        </p:sp>
        <p:sp>
          <p:nvSpPr>
            <p:cNvPr id="38" name="Shape 864"/>
            <p:cNvSpPr/>
            <p:nvPr/>
          </p:nvSpPr>
          <p:spPr>
            <a:xfrm>
              <a:off x="6494515" y="304648"/>
              <a:ext cx="406800" cy="4068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865"/>
            <p:cNvSpPr/>
            <p:nvPr/>
          </p:nvSpPr>
          <p:spPr>
            <a:xfrm>
              <a:off x="6647816" y="-185672"/>
              <a:ext cx="253499" cy="253498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866"/>
            <p:cNvSpPr/>
            <p:nvPr/>
          </p:nvSpPr>
          <p:spPr>
            <a:xfrm>
              <a:off x="6774565" y="-576734"/>
              <a:ext cx="182699" cy="182699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861" y="2184896"/>
            <a:ext cx="2603500" cy="38100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9391502" y="5436542"/>
            <a:ext cx="1588174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Volume Resize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 lot of corner cases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Update size is larger than allowed quota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Bound size is already larger than updated size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Multiple size update for the same persistent volume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Underline storage doesn’t support resize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Underline storage doesn’t need filesystem resize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Interaction with PV binding controller, attach/detach controller, etc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Failure can occur at any time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Most importantly,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security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976" y="1648094"/>
            <a:ext cx="5435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Local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Two different topics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Local ephemeral storage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Focus on container overlay storage, pod emptyDir storage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management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Local persistent storage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Focus on representation of local disk, SSD, etc</a:t>
            </a:r>
          </a:p>
        </p:txBody>
      </p:sp>
    </p:spTree>
    <p:extLst>
      <p:ext uri="{BB962C8B-B14F-4D97-AF65-F5344CB8AC3E}">
        <p14:creationId xmlns:p14="http://schemas.microsoft.com/office/powerpoint/2010/main" val="13006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Local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Local ephemeral storage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Container overlay - limit usage just as CPU and memory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EmptyDir - limit size of scratch space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99" y="3533424"/>
            <a:ext cx="2971800" cy="1778000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4353183" y="3116819"/>
            <a:ext cx="7601750" cy="12705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Kubelet exposes ephemeral-storage in Node object. Exact number comes from kubelet root directory.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Local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Local ephemeral storage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Container overlay - limit usage just as CPU and memory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EmptyDir - limit size of scratch space</a:t>
            </a:r>
          </a:p>
        </p:txBody>
      </p:sp>
      <p:sp>
        <p:nvSpPr>
          <p:cNvPr id="6" name="Cloud 5"/>
          <p:cNvSpPr/>
          <p:nvPr/>
        </p:nvSpPr>
        <p:spPr>
          <a:xfrm>
            <a:off x="228599" y="3151827"/>
            <a:ext cx="7601750" cy="12705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Pod requests resource similar to CPU and Memory.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032" y="1497915"/>
            <a:ext cx="2763804" cy="4413516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160260" y="4587329"/>
            <a:ext cx="7601750" cy="12705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Kubelet will do a soft limit - evict pod who exceeds requested resource (no cgroup, no fs quota)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28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-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1648094"/>
            <a:ext cx="67730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Core Concepts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Volume: source of storage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Persistent, Ephemeral, Local, Network attached, etc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VolumeMounts: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Where to mount the volume in the container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 single volume can be mounted into multiple containers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Surrounding concepts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built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for more use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cases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Persistent volume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Persistent volume claim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StorageClass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19" y="1648094"/>
            <a:ext cx="4203700" cy="4191000"/>
          </a:xfrm>
          <a:prstGeom prst="rect">
            <a:avLst/>
          </a:prstGeom>
        </p:spPr>
      </p:pic>
      <p:sp>
        <p:nvSpPr>
          <p:cNvPr id="13" name="Cloud 12"/>
          <p:cNvSpPr/>
          <p:nvPr/>
        </p:nvSpPr>
        <p:spPr>
          <a:xfrm>
            <a:off x="228600" y="5647219"/>
            <a:ext cx="8337186" cy="112742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All we’ll talk about below is how to represent “Volume”.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67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Local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Local persistent storage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Represent local persistent volume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78" y="1808703"/>
            <a:ext cx="3919372" cy="450173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483742" y="5440746"/>
            <a:ext cx="2043522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86384" y="2732033"/>
            <a:ext cx="3040798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Local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Compare to hostPath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hostPath requires admin to manually manage volume lifecycle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local volume leverage existing PV/PVC mechanism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hostPath requires coordination between user and admin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this is the exact problem solved by PV/PVC/StorageClass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hostPath requires manual scheduling; otherwise pod can schedule to different node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local volume uses affinity feature already in kubernetes to keep locality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hostPath requires manual setup for directory permission, ownership, isolation, etc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these options are included in local volume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88326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altLang="zh-CN" dirty="0" smtClean="0"/>
              <a:t>New Features</a:t>
            </a:r>
            <a:r>
              <a:rPr lang="en-US" dirty="0" smtClean="0"/>
              <a:t> - Block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599" y="1648094"/>
            <a:ext cx="11726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Goal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provide container,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including non-privileged container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 with easy access to raw block device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case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Run distributed filesystem or database on top of kubernetes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38" y="3747581"/>
            <a:ext cx="2416426" cy="2010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488" y="3583335"/>
            <a:ext cx="3376960" cy="2338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153" y="3628623"/>
            <a:ext cx="2374006" cy="22480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78969" y="4702400"/>
            <a:ext cx="1588174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15029" y="4634352"/>
            <a:ext cx="1588174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665069" y="4964434"/>
            <a:ext cx="1588174" cy="330082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  <p:bldP spid="10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25"/>
          <p:cNvSpPr txBox="1">
            <a:spLocks/>
          </p:cNvSpPr>
          <p:nvPr/>
        </p:nvSpPr>
        <p:spPr>
          <a:xfrm>
            <a:off x="5143500" y="2955434"/>
            <a:ext cx="1547755" cy="8545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uk-UA" dirty="0" smtClean="0"/>
              <a:t>Q&amp;A</a:t>
            </a:r>
            <a:endParaRPr lang="uk-UA" dirty="0"/>
          </a:p>
        </p:txBody>
      </p:sp>
      <p:sp>
        <p:nvSpPr>
          <p:cNvPr id="13" name="Shape 526"/>
          <p:cNvSpPr txBox="1">
            <a:spLocks/>
          </p:cNvSpPr>
          <p:nvPr/>
        </p:nvSpPr>
        <p:spPr>
          <a:xfrm>
            <a:off x="5143500" y="3683000"/>
            <a:ext cx="4807869" cy="8382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80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Thank you for your time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-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Shape 653"/>
          <p:cNvSpPr txBox="1"/>
          <p:nvPr/>
        </p:nvSpPr>
        <p:spPr>
          <a:xfrm>
            <a:off x="341321" y="1164854"/>
            <a:ext cx="4506900" cy="554626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latin typeface="Times" charset="0"/>
                <a:ea typeface="Times" charset="0"/>
                <a:cs typeface="Times" charset="0"/>
                <a:sym typeface="Helvetica Neue"/>
              </a:rPr>
              <a:t>Persistent (Networked)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GCE Persistent Disk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AWS Elastic Block Store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Azure File Storage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Azure Data Disk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iSCSI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Flocker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NFS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vSphere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GlusterFS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Ceph File and RBD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Cinder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Quobyte Volume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FibreChannel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VMWare Photon PD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Portworx</a:t>
            </a:r>
          </a:p>
          <a:p>
            <a:pPr marL="342900" lvl="0" indent="-1651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Helvetica Neue"/>
              </a:rPr>
              <a:t>Dell EMC ScaleIO</a:t>
            </a:r>
          </a:p>
        </p:txBody>
      </p:sp>
      <p:sp>
        <p:nvSpPr>
          <p:cNvPr id="8" name="Shape 729"/>
          <p:cNvSpPr txBox="1"/>
          <p:nvPr/>
        </p:nvSpPr>
        <p:spPr>
          <a:xfrm>
            <a:off x="3587609" y="1164854"/>
            <a:ext cx="3203863" cy="41256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latin typeface="Times" charset="0"/>
                <a:ea typeface="Times" charset="0"/>
                <a:cs typeface="Times" charset="0"/>
                <a:sym typeface="Roboto"/>
              </a:rPr>
              <a:t>Ephemeral </a:t>
            </a:r>
            <a:r>
              <a:rPr lang="en" b="1" dirty="0" smtClean="0">
                <a:latin typeface="Times" charset="0"/>
                <a:ea typeface="Times" charset="0"/>
                <a:cs typeface="Times" charset="0"/>
                <a:sym typeface="Roboto"/>
              </a:rPr>
              <a:t>(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  <a:sym typeface="Roboto"/>
              </a:rPr>
              <a:t>L</a:t>
            </a:r>
            <a:r>
              <a:rPr lang="en" b="1" dirty="0" smtClean="0">
                <a:latin typeface="Times" charset="0"/>
                <a:ea typeface="Times" charset="0"/>
                <a:cs typeface="Times" charset="0"/>
                <a:sym typeface="Roboto"/>
              </a:rPr>
              <a:t>o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  <a:sym typeface="Roboto"/>
              </a:rPr>
              <a:t>c</a:t>
            </a:r>
            <a:r>
              <a:rPr lang="en" b="1" dirty="0" smtClean="0">
                <a:latin typeface="Times" charset="0"/>
                <a:ea typeface="Times" charset="0"/>
                <a:cs typeface="Times" charset="0"/>
                <a:sym typeface="Roboto"/>
              </a:rPr>
              <a:t>al</a:t>
            </a:r>
            <a:r>
              <a:rPr lang="en" b="1" dirty="0">
                <a:latin typeface="Times" charset="0"/>
                <a:ea typeface="Times" charset="0"/>
                <a:cs typeface="Times" charset="0"/>
                <a:sym typeface="Roboto"/>
              </a:rPr>
              <a:t>)</a:t>
            </a:r>
          </a:p>
          <a:p>
            <a:pPr marL="342900" indent="-165100">
              <a:lnSpc>
                <a:spcPct val="115000"/>
              </a:lnSpc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Roboto"/>
              </a:rPr>
              <a:t>Empty dir (and tmpfs)</a:t>
            </a:r>
          </a:p>
          <a:p>
            <a:pPr marL="342900" indent="-165100">
              <a:lnSpc>
                <a:spcPct val="115000"/>
              </a:lnSpc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Roboto"/>
              </a:rPr>
              <a:t>Expose K8s API</a:t>
            </a:r>
          </a:p>
          <a:p>
            <a:pPr marL="685800" lvl="1" indent="-165100" rtl="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Roboto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Roboto"/>
              </a:rPr>
              <a:t>Secret</a:t>
            </a:r>
          </a:p>
          <a:p>
            <a:pPr marL="685800" lvl="1" indent="-165100" rtl="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Roboto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Roboto"/>
              </a:rPr>
              <a:t>ConfigMap</a:t>
            </a:r>
          </a:p>
          <a:p>
            <a:pPr marL="685800" lvl="1" indent="-165100" rtl="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Roboto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Roboto"/>
              </a:rPr>
              <a:t>DownwardAPI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latin typeface="Times" charset="0"/>
                <a:ea typeface="Times" charset="0"/>
                <a:cs typeface="Times" charset="0"/>
                <a:sym typeface="Roboto"/>
              </a:rPr>
              <a:t>Other</a:t>
            </a:r>
          </a:p>
          <a:p>
            <a:pPr marL="342900" lvl="0" indent="-165100">
              <a:lnSpc>
                <a:spcPct val="115000"/>
              </a:lnSpc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Roboto"/>
              </a:rPr>
              <a:t>Flex (exec a binary)</a:t>
            </a:r>
          </a:p>
          <a:p>
            <a:pPr marL="342900" lvl="0" indent="-165100">
              <a:lnSpc>
                <a:spcPct val="115000"/>
              </a:lnSpc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Roboto"/>
              </a:rPr>
              <a:t>Host path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latin typeface="Times" charset="0"/>
                <a:ea typeface="Times" charset="0"/>
                <a:cs typeface="Times" charset="0"/>
                <a:sym typeface="Roboto"/>
              </a:rPr>
              <a:t>New</a:t>
            </a:r>
          </a:p>
          <a:p>
            <a:pPr marL="342900" indent="-165100">
              <a:lnSpc>
                <a:spcPct val="115000"/>
              </a:lnSpc>
              <a:buClr>
                <a:srgbClr val="000000"/>
              </a:buClr>
              <a:buFont typeface="Helvetica Neue"/>
              <a:buChar char="•"/>
            </a:pPr>
            <a:r>
              <a:rPr lang="en" dirty="0">
                <a:latin typeface="Times" charset="0"/>
                <a:ea typeface="Times" charset="0"/>
                <a:cs typeface="Times" charset="0"/>
                <a:sym typeface="Roboto"/>
              </a:rPr>
              <a:t>Local Persistent Storage</a:t>
            </a:r>
          </a:p>
        </p:txBody>
      </p:sp>
      <p:grpSp>
        <p:nvGrpSpPr>
          <p:cNvPr id="9" name="Shape 654"/>
          <p:cNvGrpSpPr/>
          <p:nvPr/>
        </p:nvGrpSpPr>
        <p:grpSpPr>
          <a:xfrm>
            <a:off x="7980948" y="1698531"/>
            <a:ext cx="3632628" cy="3397881"/>
            <a:chOff x="7051454" y="1259814"/>
            <a:chExt cx="4842212" cy="4530508"/>
          </a:xfrm>
        </p:grpSpPr>
        <p:pic>
          <p:nvPicPr>
            <p:cNvPr id="12" name="Shape 655" descr="Container Engine Icon Library-JS _Container - option 1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36405" y="1513295"/>
              <a:ext cx="1427096" cy="1417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656" descr="Container Engine Icon Library-JS _Container - option 1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05007" y="2713597"/>
              <a:ext cx="1297551" cy="12891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Shape 657"/>
            <p:cNvGrpSpPr/>
            <p:nvPr/>
          </p:nvGrpSpPr>
          <p:grpSpPr>
            <a:xfrm>
              <a:off x="7051454" y="1259814"/>
              <a:ext cx="4842212" cy="4530508"/>
              <a:chOff x="6636910" y="3934369"/>
              <a:chExt cx="1283113" cy="1200516"/>
            </a:xfrm>
          </p:grpSpPr>
          <p:sp>
            <p:nvSpPr>
              <p:cNvPr id="82" name="Shape 658"/>
              <p:cNvSpPr/>
              <p:nvPr/>
            </p:nvSpPr>
            <p:spPr>
              <a:xfrm>
                <a:off x="6636910" y="3967885"/>
                <a:ext cx="1167000" cy="11670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68575" tIns="68575" rIns="68575" bIns="6857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83" name="Shape 659"/>
              <p:cNvGrpSpPr/>
              <p:nvPr/>
            </p:nvGrpSpPr>
            <p:grpSpPr>
              <a:xfrm>
                <a:off x="7380623" y="3934369"/>
                <a:ext cx="539400" cy="539100"/>
                <a:chOff x="7380623" y="3934369"/>
                <a:chExt cx="539400" cy="539100"/>
              </a:xfrm>
            </p:grpSpPr>
            <p:sp>
              <p:nvSpPr>
                <p:cNvPr id="84" name="Shape 660"/>
                <p:cNvSpPr/>
                <p:nvPr/>
              </p:nvSpPr>
              <p:spPr>
                <a:xfrm>
                  <a:off x="7380623" y="3934369"/>
                  <a:ext cx="539400" cy="539100"/>
                </a:xfrm>
                <a:prstGeom prst="ellipse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68575" tIns="68575" rIns="68575" bIns="6857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5" name="Shape 661"/>
                <p:cNvSpPr/>
                <p:nvPr/>
              </p:nvSpPr>
              <p:spPr>
                <a:xfrm>
                  <a:off x="7461162" y="4014914"/>
                  <a:ext cx="378300" cy="3780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68575" rIns="68575" bIns="6857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6" name="Shape 662"/>
                <p:cNvSpPr/>
                <p:nvPr/>
              </p:nvSpPr>
              <p:spPr>
                <a:xfrm rot="5400000">
                  <a:off x="7592362" y="4131014"/>
                  <a:ext cx="168600" cy="14580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4285F4"/>
                </a:solidFill>
                <a:ln>
                  <a:noFill/>
                </a:ln>
              </p:spPr>
              <p:txBody>
                <a:bodyPr lIns="68575" tIns="68575" rIns="68575" bIns="6857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  <p:grpSp>
          <p:nvGrpSpPr>
            <p:cNvPr id="16" name="Shape 663"/>
            <p:cNvGrpSpPr/>
            <p:nvPr/>
          </p:nvGrpSpPr>
          <p:grpSpPr>
            <a:xfrm rot="388844">
              <a:off x="7185752" y="2968231"/>
              <a:ext cx="1128111" cy="1112286"/>
              <a:chOff x="7805858" y="4507142"/>
              <a:chExt cx="599477" cy="591161"/>
            </a:xfrm>
          </p:grpSpPr>
          <p:grpSp>
            <p:nvGrpSpPr>
              <p:cNvPr id="67" name="Shape 664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69" name="Shape 665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71" name="Shape 666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2" name="Shape 667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3" name="Shape 668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4" name="Shape 669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5" name="Shape 670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6" name="Shape 671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 sz="1100"/>
                  </a:p>
                </p:txBody>
              </p:sp>
              <p:sp>
                <p:nvSpPr>
                  <p:cNvPr id="77" name="Shape 672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8" name="Shape 673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79" name="Shape 674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0" name="Shape 675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81" name="Shape 676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70" name="Shape 677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68575" rIns="68575" bIns="6857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1100"/>
                </a:p>
              </p:txBody>
            </p:sp>
          </p:grpSp>
          <p:sp>
            <p:nvSpPr>
              <p:cNvPr id="68" name="Shape 678"/>
              <p:cNvSpPr/>
              <p:nvPr/>
            </p:nvSpPr>
            <p:spPr>
              <a:xfrm>
                <a:off x="7963675" y="465755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68575" tIns="68575" rIns="68575" bIns="6857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grpSp>
          <p:nvGrpSpPr>
            <p:cNvPr id="17" name="Shape 679"/>
            <p:cNvGrpSpPr/>
            <p:nvPr/>
          </p:nvGrpSpPr>
          <p:grpSpPr>
            <a:xfrm rot="389758">
              <a:off x="8319589" y="3813164"/>
              <a:ext cx="637983" cy="628898"/>
              <a:chOff x="7805858" y="4507142"/>
              <a:chExt cx="599477" cy="591161"/>
            </a:xfrm>
          </p:grpSpPr>
          <p:grpSp>
            <p:nvGrpSpPr>
              <p:cNvPr id="52" name="Shape 680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54" name="Shape 681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56" name="Shape 682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7" name="Shape 683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8" name="Shape 684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9" name="Shape 685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0" name="Shape 686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1" name="Shape 687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 sz="1100"/>
                  </a:p>
                </p:txBody>
              </p:sp>
              <p:sp>
                <p:nvSpPr>
                  <p:cNvPr id="62" name="Shape 688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3" name="Shape 689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4" name="Shape 690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5" name="Shape 691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66" name="Shape 692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55" name="Shape 693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68575" rIns="68575" bIns="6857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1100"/>
                </a:p>
              </p:txBody>
            </p:sp>
          </p:grpSp>
          <p:sp>
            <p:nvSpPr>
              <p:cNvPr id="53" name="Shape 694"/>
              <p:cNvSpPr/>
              <p:nvPr/>
            </p:nvSpPr>
            <p:spPr>
              <a:xfrm>
                <a:off x="7962329" y="4657706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68575" tIns="68575" rIns="68575" bIns="6857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grpSp>
          <p:nvGrpSpPr>
            <p:cNvPr id="18" name="Shape 695"/>
            <p:cNvGrpSpPr/>
            <p:nvPr/>
          </p:nvGrpSpPr>
          <p:grpSpPr>
            <a:xfrm>
              <a:off x="8286198" y="1966230"/>
              <a:ext cx="1781047" cy="1756695"/>
              <a:chOff x="7805858" y="4507142"/>
              <a:chExt cx="599477" cy="591161"/>
            </a:xfrm>
          </p:grpSpPr>
          <p:grpSp>
            <p:nvGrpSpPr>
              <p:cNvPr id="37" name="Shape 696"/>
              <p:cNvGrpSpPr/>
              <p:nvPr/>
            </p:nvGrpSpPr>
            <p:grpSpPr>
              <a:xfrm>
                <a:off x="7805858" y="4507142"/>
                <a:ext cx="599477" cy="591161"/>
                <a:chOff x="7805858" y="4507142"/>
                <a:chExt cx="599477" cy="591161"/>
              </a:xfrm>
            </p:grpSpPr>
            <p:grpSp>
              <p:nvGrpSpPr>
                <p:cNvPr id="39" name="Shape 697"/>
                <p:cNvGrpSpPr/>
                <p:nvPr/>
              </p:nvGrpSpPr>
              <p:grpSpPr>
                <a:xfrm>
                  <a:off x="7805858" y="4507142"/>
                  <a:ext cx="599477" cy="591161"/>
                  <a:chOff x="7795946" y="4504242"/>
                  <a:chExt cx="599477" cy="591161"/>
                </a:xfrm>
              </p:grpSpPr>
              <p:sp>
                <p:nvSpPr>
                  <p:cNvPr id="41" name="Shape 698"/>
                  <p:cNvSpPr/>
                  <p:nvPr/>
                </p:nvSpPr>
                <p:spPr>
                  <a:xfrm>
                    <a:off x="8034437" y="4504242"/>
                    <a:ext cx="119700" cy="89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2" name="Shape 699"/>
                  <p:cNvSpPr/>
                  <p:nvPr/>
                </p:nvSpPr>
                <p:spPr>
                  <a:xfrm rot="9821976" flipH="1">
                    <a:off x="8105765" y="4990697"/>
                    <a:ext cx="119712" cy="8971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3" name="Shape 700"/>
                  <p:cNvSpPr/>
                  <p:nvPr/>
                </p:nvSpPr>
                <p:spPr>
                  <a:xfrm rot="-9838536">
                    <a:off x="7963584" y="4990747"/>
                    <a:ext cx="119545" cy="89628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4" name="Shape 701"/>
                  <p:cNvSpPr/>
                  <p:nvPr/>
                </p:nvSpPr>
                <p:spPr>
                  <a:xfrm rot="1968777">
                    <a:off x="8170089" y="4544750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5" name="Shape 702"/>
                  <p:cNvSpPr/>
                  <p:nvPr/>
                </p:nvSpPr>
                <p:spPr>
                  <a:xfrm rot="-7874398">
                    <a:off x="7847459" y="4915555"/>
                    <a:ext cx="119687" cy="89745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6" name="Shape 703"/>
                  <p:cNvSpPr/>
                  <p:nvPr/>
                </p:nvSpPr>
                <p:spPr>
                  <a:xfrm rot="-1968777">
                    <a:off x="7901933" y="4542609"/>
                    <a:ext cx="119579" cy="89621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endParaRPr sz="1100"/>
                  </a:p>
                </p:txBody>
              </p:sp>
              <p:sp>
                <p:nvSpPr>
                  <p:cNvPr id="47" name="Shape 704"/>
                  <p:cNvSpPr/>
                  <p:nvPr/>
                </p:nvSpPr>
                <p:spPr>
                  <a:xfrm rot="7850090" flipH="1">
                    <a:off x="8225329" y="4912768"/>
                    <a:ext cx="119746" cy="89776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8" name="Shape 705"/>
                  <p:cNvSpPr/>
                  <p:nvPr/>
                </p:nvSpPr>
                <p:spPr>
                  <a:xfrm rot="-5901201">
                    <a:off x="7789160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49" name="Shape 706"/>
                  <p:cNvSpPr/>
                  <p:nvPr/>
                </p:nvSpPr>
                <p:spPr>
                  <a:xfrm rot="-3944765">
                    <a:off x="7809577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0" name="Shape 707"/>
                  <p:cNvSpPr/>
                  <p:nvPr/>
                </p:nvSpPr>
                <p:spPr>
                  <a:xfrm rot="5901201" flipH="1">
                    <a:off x="8282438" y="4784918"/>
                    <a:ext cx="119770" cy="8973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  <p:sp>
                <p:nvSpPr>
                  <p:cNvPr id="51" name="Shape 708"/>
                  <p:cNvSpPr/>
                  <p:nvPr/>
                </p:nvSpPr>
                <p:spPr>
                  <a:xfrm rot="3944765" flipH="1">
                    <a:off x="8259144" y="4647995"/>
                    <a:ext cx="119771" cy="89952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68575" tIns="68575" rIns="68575" bIns="68575" anchor="ctr" anchorCtr="0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sp>
              <p:nvSpPr>
                <p:cNvPr id="40" name="Shape 709"/>
                <p:cNvSpPr/>
                <p:nvPr/>
              </p:nvSpPr>
              <p:spPr>
                <a:xfrm>
                  <a:off x="7851200" y="4555812"/>
                  <a:ext cx="508800" cy="4938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68575" tIns="68575" rIns="68575" bIns="6857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1100"/>
                </a:p>
              </p:txBody>
            </p:sp>
          </p:grpSp>
          <p:sp>
            <p:nvSpPr>
              <p:cNvPr id="38" name="Shape 710"/>
              <p:cNvSpPr/>
              <p:nvPr/>
            </p:nvSpPr>
            <p:spPr>
              <a:xfrm>
                <a:off x="7952062" y="4658875"/>
                <a:ext cx="296400" cy="287700"/>
              </a:xfrm>
              <a:prstGeom prst="ellipse">
                <a:avLst/>
              </a:prstGeom>
              <a:solidFill>
                <a:srgbClr val="4285F4"/>
              </a:solidFill>
              <a:ln>
                <a:noFill/>
              </a:ln>
            </p:spPr>
            <p:txBody>
              <a:bodyPr lIns="68575" tIns="68575" rIns="68575" bIns="6857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100"/>
              </a:p>
            </p:txBody>
          </p:sp>
        </p:grpSp>
        <p:grpSp>
          <p:nvGrpSpPr>
            <p:cNvPr id="19" name="Shape 711"/>
            <p:cNvGrpSpPr/>
            <p:nvPr/>
          </p:nvGrpSpPr>
          <p:grpSpPr>
            <a:xfrm>
              <a:off x="8991192" y="4435155"/>
              <a:ext cx="961686" cy="1060826"/>
              <a:chOff x="8672293" y="3792910"/>
              <a:chExt cx="951600" cy="1049700"/>
            </a:xfrm>
          </p:grpSpPr>
          <p:sp>
            <p:nvSpPr>
              <p:cNvPr id="29" name="Shape 712"/>
              <p:cNvSpPr/>
              <p:nvPr/>
            </p:nvSpPr>
            <p:spPr>
              <a:xfrm>
                <a:off x="8672293" y="3792910"/>
                <a:ext cx="951600" cy="1049700"/>
              </a:xfrm>
              <a:prstGeom prst="can">
                <a:avLst>
                  <a:gd name="adj" fmla="val 25000"/>
                </a:avLst>
              </a:prstGeom>
              <a:solidFill>
                <a:srgbClr val="4285F4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75" tIns="68575" rIns="68575" bIns="6857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endParaRPr sz="1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" name="Shape 713"/>
              <p:cNvSpPr/>
              <p:nvPr/>
            </p:nvSpPr>
            <p:spPr>
              <a:xfrm>
                <a:off x="8893629" y="4220273"/>
                <a:ext cx="508864" cy="362649"/>
              </a:xfrm>
              <a:custGeom>
                <a:avLst/>
                <a:gdLst/>
                <a:ahLst/>
                <a:cxnLst/>
                <a:rect l="0" t="0" r="0" b="0"/>
                <a:pathLst>
                  <a:path w="110743" h="68360" extrusionOk="0">
                    <a:moveTo>
                      <a:pt x="0" y="0"/>
                    </a:moveTo>
                    <a:lnTo>
                      <a:pt x="0" y="68360"/>
                    </a:lnTo>
                    <a:lnTo>
                      <a:pt x="110743" y="68360"/>
                    </a:lnTo>
                    <a:lnTo>
                      <a:pt x="110743" y="6494"/>
                    </a:lnTo>
                    <a:lnTo>
                      <a:pt x="37598" y="6494"/>
                    </a:lnTo>
                    <a:lnTo>
                      <a:pt x="311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  <p:cxnSp>
            <p:nvCxnSpPr>
              <p:cNvPr id="31" name="Shape 714"/>
              <p:cNvCxnSpPr/>
              <p:nvPr/>
            </p:nvCxnSpPr>
            <p:spPr>
              <a:xfrm>
                <a:off x="8677486" y="4090795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2" name="Shape 715"/>
              <p:cNvCxnSpPr/>
              <p:nvPr/>
            </p:nvCxnSpPr>
            <p:spPr>
              <a:xfrm>
                <a:off x="8677486" y="4336891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3" name="Shape 716"/>
              <p:cNvCxnSpPr/>
              <p:nvPr/>
            </p:nvCxnSpPr>
            <p:spPr>
              <a:xfrm>
                <a:off x="8672293" y="4582988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4" name="Shape 717"/>
              <p:cNvCxnSpPr/>
              <p:nvPr/>
            </p:nvCxnSpPr>
            <p:spPr>
              <a:xfrm flipH="1">
                <a:off x="9488450" y="4090795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5" name="Shape 718"/>
              <p:cNvCxnSpPr/>
              <p:nvPr/>
            </p:nvCxnSpPr>
            <p:spPr>
              <a:xfrm flipH="1">
                <a:off x="9488450" y="4336891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6" name="Shape 719"/>
              <p:cNvCxnSpPr/>
              <p:nvPr/>
            </p:nvCxnSpPr>
            <p:spPr>
              <a:xfrm flipH="1">
                <a:off x="9493643" y="4582988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20" name="Shape 720"/>
            <p:cNvGrpSpPr/>
            <p:nvPr/>
          </p:nvGrpSpPr>
          <p:grpSpPr>
            <a:xfrm>
              <a:off x="10067242" y="3415305"/>
              <a:ext cx="961686" cy="1060826"/>
              <a:chOff x="8672293" y="3792910"/>
              <a:chExt cx="951600" cy="1049700"/>
            </a:xfrm>
          </p:grpSpPr>
          <p:sp>
            <p:nvSpPr>
              <p:cNvPr id="21" name="Shape 721"/>
              <p:cNvSpPr/>
              <p:nvPr/>
            </p:nvSpPr>
            <p:spPr>
              <a:xfrm>
                <a:off x="8672293" y="3792910"/>
                <a:ext cx="951600" cy="1049700"/>
              </a:xfrm>
              <a:prstGeom prst="can">
                <a:avLst>
                  <a:gd name="adj" fmla="val 25000"/>
                </a:avLst>
              </a:prstGeom>
              <a:solidFill>
                <a:srgbClr val="4285F4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68575" tIns="68575" rIns="68575" bIns="6857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endParaRPr sz="14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" name="Shape 722"/>
              <p:cNvSpPr/>
              <p:nvPr/>
            </p:nvSpPr>
            <p:spPr>
              <a:xfrm>
                <a:off x="8893629" y="4220273"/>
                <a:ext cx="508864" cy="362649"/>
              </a:xfrm>
              <a:custGeom>
                <a:avLst/>
                <a:gdLst/>
                <a:ahLst/>
                <a:cxnLst/>
                <a:rect l="0" t="0" r="0" b="0"/>
                <a:pathLst>
                  <a:path w="110743" h="68360" extrusionOk="0">
                    <a:moveTo>
                      <a:pt x="0" y="0"/>
                    </a:moveTo>
                    <a:lnTo>
                      <a:pt x="0" y="68360"/>
                    </a:lnTo>
                    <a:lnTo>
                      <a:pt x="110743" y="68360"/>
                    </a:lnTo>
                    <a:lnTo>
                      <a:pt x="110743" y="6494"/>
                    </a:lnTo>
                    <a:lnTo>
                      <a:pt x="37598" y="6494"/>
                    </a:lnTo>
                    <a:lnTo>
                      <a:pt x="311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  <p:cxnSp>
            <p:nvCxnSpPr>
              <p:cNvPr id="23" name="Shape 723"/>
              <p:cNvCxnSpPr/>
              <p:nvPr/>
            </p:nvCxnSpPr>
            <p:spPr>
              <a:xfrm>
                <a:off x="8677486" y="4090795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4" name="Shape 724"/>
              <p:cNvCxnSpPr/>
              <p:nvPr/>
            </p:nvCxnSpPr>
            <p:spPr>
              <a:xfrm>
                <a:off x="8677486" y="4336891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5" name="Shape 725"/>
              <p:cNvCxnSpPr/>
              <p:nvPr/>
            </p:nvCxnSpPr>
            <p:spPr>
              <a:xfrm>
                <a:off x="8672293" y="4582988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6" name="Shape 726"/>
              <p:cNvCxnSpPr/>
              <p:nvPr/>
            </p:nvCxnSpPr>
            <p:spPr>
              <a:xfrm flipH="1">
                <a:off x="9488450" y="4090795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7" name="Shape 727"/>
              <p:cNvCxnSpPr/>
              <p:nvPr/>
            </p:nvCxnSpPr>
            <p:spPr>
              <a:xfrm flipH="1">
                <a:off x="9488450" y="4336891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28" name="Shape 728"/>
              <p:cNvCxnSpPr/>
              <p:nvPr/>
            </p:nvCxnSpPr>
            <p:spPr>
              <a:xfrm flipH="1">
                <a:off x="9493643" y="4582988"/>
                <a:ext cx="130200" cy="50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FFFF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</p:grpSp>
      <p:sp>
        <p:nvSpPr>
          <p:cNvPr id="3" name="Rectangle 2"/>
          <p:cNvSpPr/>
          <p:nvPr/>
        </p:nvSpPr>
        <p:spPr>
          <a:xfrm>
            <a:off x="4029043" y="554195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Arial" charset="0"/>
              </a:rPr>
              <a:t>Data Source</a:t>
            </a:r>
            <a:r>
              <a:rPr lang="en-US" sz="140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en-US" sz="1400" smtClean="0">
                <a:solidFill>
                  <a:srgbClr val="000000"/>
                </a:solidFill>
                <a:latin typeface="Arial" charset="0"/>
              </a:rPr>
              <a:t>Google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00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- Direct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73" y="2723686"/>
            <a:ext cx="3522372" cy="35117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599" y="1648094"/>
            <a:ext cx="11671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Directly write volume details in Pod configuration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Same approach for all kinds of volumes, i.e. persistent, local, ephemeral, etc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090" y="1526623"/>
            <a:ext cx="2755900" cy="43561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7" idx="1"/>
            <a:endCxn id="11" idx="3"/>
          </p:cNvCxnSpPr>
          <p:nvPr/>
        </p:nvCxnSpPr>
        <p:spPr>
          <a:xfrm flipH="1">
            <a:off x="4347845" y="3490706"/>
            <a:ext cx="589915" cy="98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37760" y="3306040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Host Path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17274" y="446859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NFS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  <a:endCxn id="8" idx="1"/>
          </p:cNvCxnSpPr>
          <p:nvPr/>
        </p:nvCxnSpPr>
        <p:spPr>
          <a:xfrm flipV="1">
            <a:off x="7399485" y="3704673"/>
            <a:ext cx="1067605" cy="94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83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833"/>
          <p:cNvSpPr/>
          <p:nvPr/>
        </p:nvSpPr>
        <p:spPr>
          <a:xfrm>
            <a:off x="7787525" y="3960204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Kubernetes Storage System 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 Direct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9C12DC-491F-9444-86A2-13AC5C62A2F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Shape 826"/>
          <p:cNvSpPr/>
          <p:nvPr/>
        </p:nvSpPr>
        <p:spPr>
          <a:xfrm>
            <a:off x="4161388" y="3821596"/>
            <a:ext cx="3337800" cy="12003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827"/>
          <p:cNvSpPr/>
          <p:nvPr/>
        </p:nvSpPr>
        <p:spPr>
          <a:xfrm>
            <a:off x="1217034" y="3745058"/>
            <a:ext cx="865500" cy="865500"/>
          </a:xfrm>
          <a:prstGeom prst="smileyFace">
            <a:avLst>
              <a:gd name="adj" fmla="val 4653"/>
            </a:avLst>
          </a:prstGeom>
          <a:solidFill>
            <a:srgbClr val="FFE16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828"/>
          <p:cNvSpPr/>
          <p:nvPr/>
        </p:nvSpPr>
        <p:spPr>
          <a:xfrm>
            <a:off x="7349710" y="5176182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29"/>
          <p:cNvSpPr/>
          <p:nvPr/>
        </p:nvSpPr>
        <p:spPr>
          <a:xfrm>
            <a:off x="7325037" y="4750490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830"/>
          <p:cNvSpPr/>
          <p:nvPr/>
        </p:nvSpPr>
        <p:spPr>
          <a:xfrm>
            <a:off x="2388224" y="3997623"/>
            <a:ext cx="1446727" cy="323735"/>
          </a:xfrm>
          <a:prstGeom prst="chevron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Shape 832"/>
          <p:cNvSpPr/>
          <p:nvPr/>
        </p:nvSpPr>
        <p:spPr>
          <a:xfrm>
            <a:off x="7769772" y="3543496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833"/>
          <p:cNvSpPr/>
          <p:nvPr/>
        </p:nvSpPr>
        <p:spPr>
          <a:xfrm>
            <a:off x="7396692" y="2756218"/>
            <a:ext cx="2386200" cy="712500"/>
          </a:xfrm>
          <a:prstGeom prst="parallelogram">
            <a:avLst>
              <a:gd name="adj" fmla="val 150285"/>
            </a:avLst>
          </a:prstGeom>
          <a:solidFill>
            <a:srgbClr val="D9D9D9"/>
          </a:solidFill>
          <a:ln>
            <a:noFill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834"/>
          <p:cNvSpPr/>
          <p:nvPr/>
        </p:nvSpPr>
        <p:spPr>
          <a:xfrm>
            <a:off x="7367217" y="2336503"/>
            <a:ext cx="1586700" cy="1132200"/>
          </a:xfrm>
          <a:prstGeom prst="cube">
            <a:avLst>
              <a:gd name="adj" fmla="val 25000"/>
            </a:avLst>
          </a:prstGeom>
          <a:solidFill>
            <a:srgbClr val="7BCFA9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835"/>
          <p:cNvSpPr/>
          <p:nvPr/>
        </p:nvSpPr>
        <p:spPr>
          <a:xfrm>
            <a:off x="7505346" y="5204616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15" name="Shape 836"/>
          <p:cNvSpPr/>
          <p:nvPr/>
        </p:nvSpPr>
        <p:spPr>
          <a:xfrm>
            <a:off x="7950080" y="3997623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16" name="Shape 837"/>
          <p:cNvSpPr/>
          <p:nvPr/>
        </p:nvSpPr>
        <p:spPr>
          <a:xfrm>
            <a:off x="7547526" y="2790628"/>
            <a:ext cx="955500" cy="519000"/>
          </a:xfrm>
          <a:prstGeom prst="roundRect">
            <a:avLst>
              <a:gd name="adj" fmla="val 16667"/>
            </a:avLst>
          </a:prstGeom>
          <a:solidFill>
            <a:srgbClr val="0F9D5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kubelet</a:t>
            </a:r>
          </a:p>
        </p:txBody>
      </p:sp>
      <p:sp>
        <p:nvSpPr>
          <p:cNvPr id="18" name="Shape 839"/>
          <p:cNvSpPr/>
          <p:nvPr/>
        </p:nvSpPr>
        <p:spPr>
          <a:xfrm>
            <a:off x="4196946" y="3062952"/>
            <a:ext cx="2130732" cy="1959000"/>
          </a:xfrm>
          <a:prstGeom prst="cube">
            <a:avLst>
              <a:gd name="adj" fmla="val 25000"/>
            </a:avLst>
          </a:prstGeom>
          <a:solidFill>
            <a:srgbClr val="ED9D9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840"/>
          <p:cNvSpPr/>
          <p:nvPr/>
        </p:nvSpPr>
        <p:spPr>
          <a:xfrm>
            <a:off x="4281092" y="3673228"/>
            <a:ext cx="1326125" cy="324396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apiserver</a:t>
            </a:r>
          </a:p>
        </p:txBody>
      </p:sp>
      <p:sp>
        <p:nvSpPr>
          <p:cNvPr id="20" name="Shape 841"/>
          <p:cNvSpPr/>
          <p:nvPr/>
        </p:nvSpPr>
        <p:spPr>
          <a:xfrm>
            <a:off x="4281093" y="4143925"/>
            <a:ext cx="1326124" cy="345591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scheduler</a:t>
            </a:r>
          </a:p>
        </p:txBody>
      </p:sp>
      <p:sp>
        <p:nvSpPr>
          <p:cNvPr id="21" name="Shape 842"/>
          <p:cNvSpPr/>
          <p:nvPr/>
        </p:nvSpPr>
        <p:spPr>
          <a:xfrm>
            <a:off x="4291593" y="4623212"/>
            <a:ext cx="1315624" cy="309907"/>
          </a:xfrm>
          <a:prstGeom prst="roundRect">
            <a:avLst>
              <a:gd name="adj" fmla="val 16667"/>
            </a:avLst>
          </a:prstGeom>
          <a:solidFill>
            <a:srgbClr val="D84437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71300" tIns="71300" rIns="71300" bIns="71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controller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85" y="2648714"/>
            <a:ext cx="1176436" cy="117288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20633" y="220272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Pod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599" y="1648094"/>
            <a:ext cx="11726334" cy="46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Direct Access Workflow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3868</TotalTime>
  <Words>2254</Words>
  <Application>Microsoft Macintosh PowerPoint</Application>
  <PresentationFormat>Widescreen</PresentationFormat>
  <Paragraphs>565</Paragraphs>
  <Slides>63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DengXian</vt:lpstr>
      <vt:lpstr>Helvetica Neue</vt:lpstr>
      <vt:lpstr>Microsoft YaHei</vt:lpstr>
      <vt:lpstr>Open Sans</vt:lpstr>
      <vt:lpstr>Roboto</vt:lpstr>
      <vt:lpstr>Times</vt:lpstr>
      <vt:lpstr>微软雅黑</vt:lpstr>
      <vt:lpstr>Office 主题</vt:lpstr>
      <vt:lpstr>Kubernetes 存储详解</vt:lpstr>
      <vt:lpstr>PowerPoint Presentation</vt:lpstr>
      <vt:lpstr>Kubernetes Overview - API</vt:lpstr>
      <vt:lpstr>Kubernetes Overview - Design Principles</vt:lpstr>
      <vt:lpstr>Kubernetes Storage System - Overview</vt:lpstr>
      <vt:lpstr>Kubernetes Storage System - Overview</vt:lpstr>
      <vt:lpstr>Kubernetes Storage System - Overview</vt:lpstr>
      <vt:lpstr>Kubernetes Storage System - Direct Access</vt:lpstr>
      <vt:lpstr>Kubernetes Storage System - Direct Access</vt:lpstr>
      <vt:lpstr>Kubernetes Storage System - Direct Access</vt:lpstr>
      <vt:lpstr>Kubernetes Storage System - Direct Access</vt:lpstr>
      <vt:lpstr>Kubernetes Storage System - Direct Access</vt:lpstr>
      <vt:lpstr>Kubernetes Storage System - Direct Access</vt:lpstr>
      <vt:lpstr>Kubernetes Storage System - Direct Access</vt:lpstr>
      <vt:lpstr>Kubernetes Storage System - Direct Access</vt:lpstr>
      <vt:lpstr>Kubernetes Storage System - Direct Access</vt:lpstr>
      <vt:lpstr>Kubernetes Storage System - Issues with DA</vt:lpstr>
      <vt:lpstr>Kubernetes Storage System – Issues with DA</vt:lpstr>
      <vt:lpstr>Kubernetes Storage System – Issues with DA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PV and PVC</vt:lpstr>
      <vt:lpstr>Kubernetes Storage System - StorageClass</vt:lpstr>
      <vt:lpstr>Kubernetes Storage System - StorageClass</vt:lpstr>
      <vt:lpstr>Kubernetes Storage System - StorageClass</vt:lpstr>
      <vt:lpstr>Kubernetes Storage System - StorageClass</vt:lpstr>
      <vt:lpstr>Kubernetes Storage System - StorageClass</vt:lpstr>
      <vt:lpstr>Kubernetes Storage System - StorageClass</vt:lpstr>
      <vt:lpstr>Kubernetes Storage System - StorageClass</vt:lpstr>
      <vt:lpstr>Kubernetes Storage System - StorageClass</vt:lpstr>
      <vt:lpstr>Kubernetes Storage System - StorageClass</vt:lpstr>
      <vt:lpstr>Kubernetes Storage System - Internals</vt:lpstr>
      <vt:lpstr>Kubernetes New Features - Volume Resize</vt:lpstr>
      <vt:lpstr>Kubernetes New Features - Volume Resize</vt:lpstr>
      <vt:lpstr>Kubernetes New Features - Volume Resize</vt:lpstr>
      <vt:lpstr>Kubernetes New Features - Volume Resize</vt:lpstr>
      <vt:lpstr>Kubernetes New Features - Volume Resize</vt:lpstr>
      <vt:lpstr>Kubernetes New Features - Volume Resize</vt:lpstr>
      <vt:lpstr>Kubernetes New Features - Volume Resize</vt:lpstr>
      <vt:lpstr>Kubernetes New Features - Volume Resize</vt:lpstr>
      <vt:lpstr>Kubernetes New Features - Local Volume</vt:lpstr>
      <vt:lpstr>Kubernetes New Features - Local Volume</vt:lpstr>
      <vt:lpstr>Kubernetes New Features - Local Volume</vt:lpstr>
      <vt:lpstr>Kubernetes New Features - Local Volume</vt:lpstr>
      <vt:lpstr>Kubernetes New Features - Local Volume</vt:lpstr>
      <vt:lpstr>Kubernetes New Features - Block Device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dc85</cp:lastModifiedBy>
  <cp:revision>649</cp:revision>
  <dcterms:created xsi:type="dcterms:W3CDTF">2017-06-06T02:15:00Z</dcterms:created>
  <dcterms:modified xsi:type="dcterms:W3CDTF">2017-10-14T12:21:24Z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